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7" r:id="rId2"/>
    <p:sldId id="269" r:id="rId3"/>
    <p:sldId id="299" r:id="rId4"/>
    <p:sldId id="295" r:id="rId5"/>
    <p:sldId id="296" r:id="rId6"/>
    <p:sldId id="298" r:id="rId7"/>
    <p:sldId id="297" r:id="rId8"/>
    <p:sldId id="301" r:id="rId9"/>
    <p:sldId id="302" r:id="rId10"/>
    <p:sldId id="303" r:id="rId11"/>
    <p:sldId id="319" r:id="rId12"/>
    <p:sldId id="310" r:id="rId13"/>
    <p:sldId id="304" r:id="rId14"/>
    <p:sldId id="305" r:id="rId15"/>
    <p:sldId id="309" r:id="rId16"/>
    <p:sldId id="306" r:id="rId17"/>
    <p:sldId id="307" r:id="rId18"/>
    <p:sldId id="308" r:id="rId19"/>
    <p:sldId id="289" r:id="rId20"/>
    <p:sldId id="290" r:id="rId21"/>
    <p:sldId id="317" r:id="rId22"/>
    <p:sldId id="281" r:id="rId23"/>
    <p:sldId id="283" r:id="rId24"/>
    <p:sldId id="282" r:id="rId25"/>
    <p:sldId id="285" r:id="rId26"/>
    <p:sldId id="286" r:id="rId27"/>
    <p:sldId id="287" r:id="rId28"/>
    <p:sldId id="258" r:id="rId29"/>
    <p:sldId id="318" r:id="rId30"/>
    <p:sldId id="277" r:id="rId31"/>
    <p:sldId id="278" r:id="rId32"/>
    <p:sldId id="279" r:id="rId33"/>
    <p:sldId id="311" r:id="rId34"/>
    <p:sldId id="313" r:id="rId35"/>
    <p:sldId id="314" r:id="rId36"/>
    <p:sldId id="315" r:id="rId37"/>
    <p:sldId id="316" r:id="rId38"/>
    <p:sldId id="264" r:id="rId39"/>
    <p:sldId id="274" r:id="rId4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6"/>
    <p:restoredTop sz="94717"/>
  </p:normalViewPr>
  <p:slideViewPr>
    <p:cSldViewPr snapToGrid="0">
      <p:cViewPr varScale="1">
        <p:scale>
          <a:sx n="105" d="100"/>
          <a:sy n="105" d="100"/>
        </p:scale>
        <p:origin x="792" y="96"/>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3/14/2023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3/10/2023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a:t>
            </a:fld>
            <a:endParaRPr lang="en-US"/>
          </a:p>
        </p:txBody>
      </p:sp>
    </p:spTree>
    <p:extLst>
      <p:ext uri="{BB962C8B-B14F-4D97-AF65-F5344CB8AC3E}">
        <p14:creationId xmlns:p14="http://schemas.microsoft.com/office/powerpoint/2010/main" val="27865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28</a:t>
            </a:fld>
            <a:endParaRPr lang="en-US"/>
          </a:p>
        </p:txBody>
      </p:sp>
    </p:spTree>
    <p:extLst>
      <p:ext uri="{BB962C8B-B14F-4D97-AF65-F5344CB8AC3E}">
        <p14:creationId xmlns:p14="http://schemas.microsoft.com/office/powerpoint/2010/main" val="240561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29</a:t>
            </a:fld>
            <a:endParaRPr lang="en-US"/>
          </a:p>
        </p:txBody>
      </p:sp>
    </p:spTree>
    <p:extLst>
      <p:ext uri="{BB962C8B-B14F-4D97-AF65-F5344CB8AC3E}">
        <p14:creationId xmlns:p14="http://schemas.microsoft.com/office/powerpoint/2010/main" val="3716457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30</a:t>
            </a:fld>
            <a:endParaRPr lang="en-US"/>
          </a:p>
        </p:txBody>
      </p:sp>
    </p:spTree>
    <p:extLst>
      <p:ext uri="{BB962C8B-B14F-4D97-AF65-F5344CB8AC3E}">
        <p14:creationId xmlns:p14="http://schemas.microsoft.com/office/powerpoint/2010/main" val="172276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31</a:t>
            </a:fld>
            <a:endParaRPr lang="en-US"/>
          </a:p>
        </p:txBody>
      </p:sp>
    </p:spTree>
    <p:extLst>
      <p:ext uri="{BB962C8B-B14F-4D97-AF65-F5344CB8AC3E}">
        <p14:creationId xmlns:p14="http://schemas.microsoft.com/office/powerpoint/2010/main" val="3172782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38</a:t>
            </a:fld>
            <a:endParaRPr lang="en-US"/>
          </a:p>
        </p:txBody>
      </p:sp>
    </p:spTree>
    <p:extLst>
      <p:ext uri="{BB962C8B-B14F-4D97-AF65-F5344CB8AC3E}">
        <p14:creationId xmlns:p14="http://schemas.microsoft.com/office/powerpoint/2010/main" val="1838885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t>Click to edit Master title style</a:t>
            </a: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fld id="{83829175-527E-46A3-863C-1BB1F163B849}" type="datetimeFigureOut">
              <a:rPr lang="en-US"/>
              <a:t>3/10/2023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10"/>
          </p:nvPr>
        </p:nvSpPr>
        <p:spPr/>
        <p:txBody>
          <a:bodyPr/>
          <a:lstStyle/>
          <a:p>
            <a:fld id="{83829175-527E-46A3-863C-1BB1F163B849}" type="datetimeFigureOut">
              <a:rPr lang="en-US"/>
              <a:t>3/10/2023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p>
            <a:r>
              <a:t>Click to edit Master title style</a:t>
            </a:r>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10"/>
          </p:nvPr>
        </p:nvSpPr>
        <p:spPr/>
        <p:txBody>
          <a:bodyPr/>
          <a:lstStyle/>
          <a:p>
            <a:fld id="{83829175-527E-46A3-863C-1BB1F163B849}" type="datetimeFigureOut">
              <a:rPr lang="en-US"/>
              <a:t>3/10/2023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10"/>
          </p:nvPr>
        </p:nvSpPr>
        <p:spPr/>
        <p:txBody>
          <a:bodyPr/>
          <a:lstStyle/>
          <a:p>
            <a:fld id="{83829175-527E-46A3-863C-1BB1F163B849}" type="datetimeFigureOut">
              <a:rPr lang="en-US"/>
              <a:t>3/10/2023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t>Click to edit Master title style</a:t>
            </a:r>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83829175-527E-46A3-863C-1BB1F163B849}" type="datetimeFigureOut">
              <a:rPr lang="en-US"/>
              <a:t>3/10/2023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p>
            <a:r>
              <a:t>Click to edit Master title style</a:t>
            </a: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5" name="Date Placeholder 4"/>
          <p:cNvSpPr>
            <a:spLocks noGrp="1"/>
          </p:cNvSpPr>
          <p:nvPr>
            <p:ph type="dt" sz="half" idx="10"/>
          </p:nvPr>
        </p:nvSpPr>
        <p:spPr/>
        <p:txBody>
          <a:bodyPr/>
          <a:lstStyle/>
          <a:p>
            <a:fld id="{83829175-527E-46A3-863C-1BB1F163B849}" type="datetimeFigureOut">
              <a:rPr lang="en-US"/>
              <a:t>3/10/2023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lvl1pPr>
              <a:defRPr/>
            </a:lvl1pPr>
          </a:lstStyle>
          <a:p>
            <a:r>
              <a:t>Click to edit Master title style</a:t>
            </a: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7" name="Date Placeholder 6"/>
          <p:cNvSpPr>
            <a:spLocks noGrp="1"/>
          </p:cNvSpPr>
          <p:nvPr>
            <p:ph type="dt" sz="half" idx="10"/>
          </p:nvPr>
        </p:nvSpPr>
        <p:spPr/>
        <p:txBody>
          <a:bodyPr/>
          <a:lstStyle/>
          <a:p>
            <a:fld id="{83829175-527E-46A3-863C-1BB1F163B849}" type="datetimeFigureOut">
              <a:rPr lang="en-US"/>
              <a:t>3/10/2023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83829175-527E-46A3-863C-1BB1F163B849}" type="datetimeFigureOut">
              <a:rPr lang="en-US"/>
              <a:t>3/10/2023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29175-527E-46A3-863C-1BB1F163B849}" type="datetimeFigureOut">
              <a:rPr lang="en-US"/>
              <a:t>3/10/2023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t>Click to edit Master title style</a:t>
            </a:r>
          </a:p>
        </p:txBody>
      </p:sp>
      <p:sp>
        <p:nvSpPr>
          <p:cNvPr id="3" name="Content Placeholder 2"/>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8" name="Date Placeholder 7"/>
          <p:cNvSpPr>
            <a:spLocks noGrp="1"/>
          </p:cNvSpPr>
          <p:nvPr>
            <p:ph type="dt" sz="half" idx="10"/>
          </p:nvPr>
        </p:nvSpPr>
        <p:spPr/>
        <p:txBody>
          <a:bodyPr/>
          <a:lstStyle/>
          <a:p>
            <a:fld id="{83829175-527E-46A3-863C-1BB1F163B849}" type="datetimeFigureOut">
              <a:rPr lang="en-US"/>
              <a:pPr/>
              <a:t>3/10/2023</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E5137D0E-4A4F-4307-8994-C1891D747D59}" type="slidenum">
              <a:rPr/>
              <a:pPr/>
              <a:t>‹#›</a:t>
            </a:fld>
            <a:endParaRPr/>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t>Click to edit Master title style</a:t>
            </a:r>
          </a:p>
        </p:txBody>
      </p:sp>
      <p:sp>
        <p:nvSpPr>
          <p:cNvPr id="3" name="Picture Placeholder 2"/>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000">
                <a:solidFill>
                  <a:schemeClr val="tx1"/>
                </a:solidFill>
              </a:defRPr>
            </a:lvl1pPr>
          </a:lstStyle>
          <a:p>
            <a:fld id="{83829175-527E-46A3-863C-1BB1F163B849}" type="datetimeFigureOut">
              <a:rPr lang="en-US"/>
              <a:pPr/>
              <a:t>3/10/2023</a:t>
            </a:fld>
            <a:endParaRPr/>
          </a:p>
        </p:txBody>
      </p:sp>
      <p:sp>
        <p:nvSpPr>
          <p:cNvPr id="5" name="Footer Placeholder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000">
                <a:solidFill>
                  <a:schemeClr val="tx1"/>
                </a:solidFill>
              </a:defRPr>
            </a:lvl1pPr>
          </a:lstStyle>
          <a:p>
            <a:fld id="{E5137D0E-4A4F-4307-8994-C1891D747D59}" type="slidenum">
              <a:rPr/>
              <a:pPr/>
              <a:t>‹#›</a:t>
            </a:fld>
            <a:endParaRPr/>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cid:92EAA5E2-57E9-4C40-B569-D42E1F0BE65D" TargetMode="External"/><Relationship Id="rId12" Type="http://schemas.openxmlformats.org/officeDocument/2006/relationships/image" Target="../media/image33.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jpeg"/><Relationship Id="rId11" Type="http://schemas.openxmlformats.org/officeDocument/2006/relationships/image" Target="../media/image32.jpeg"/><Relationship Id="rId5" Type="http://schemas.openxmlformats.org/officeDocument/2006/relationships/image" Target="../media/image28.png"/><Relationship Id="rId10" Type="http://schemas.openxmlformats.org/officeDocument/2006/relationships/image" Target="../media/image31.jpeg"/><Relationship Id="rId4" Type="http://schemas.openxmlformats.org/officeDocument/2006/relationships/image" Target="../media/image27.jpeg"/><Relationship Id="rId9" Type="http://schemas.openxmlformats.org/officeDocument/2006/relationships/image" Target="cid:3C231D54-6701-4C11-8CF7-11AFBA017CB2" TargetMode="External"/><Relationship Id="rId1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gif"/></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kalberico@regis.edu" TargetMode="External"/><Relationship Id="rId2" Type="http://schemas.openxmlformats.org/officeDocument/2006/relationships/hyperlink" Target="https://cm.maxient.com/reportingform.php?RegisUniv&amp;layout_id=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mailto:cgoddard001@regis.edu"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mailto:safety@regis.edu" TargetMode="External"/><Relationship Id="rId4" Type="http://schemas.openxmlformats.org/officeDocument/2006/relationships/hyperlink" Target="mailto:HRinfo@regis.edu"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thebluebench.org" TargetMode="External"/><Relationship Id="rId2" Type="http://schemas.openxmlformats.org/officeDocument/2006/relationships/hyperlink" Target="http://www.safehouse-denver.org" TargetMode="External"/><Relationship Id="rId1" Type="http://schemas.openxmlformats.org/officeDocument/2006/relationships/slideLayout" Target="../slideLayouts/slideLayout6.xml"/><Relationship Id="rId5" Type="http://schemas.openxmlformats.org/officeDocument/2006/relationships/hyperlink" Target="http://www.metrocrisisservices.org/" TargetMode="External"/><Relationship Id="rId4" Type="http://schemas.openxmlformats.org/officeDocument/2006/relationships/hyperlink" Target="http://www.denverhealth.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hyperlink" Target="mailto:kalberico@regis.edu"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152400"/>
            <a:ext cx="9144000" cy="3505200"/>
          </a:xfrm>
        </p:spPr>
        <p:txBody>
          <a:bodyPr/>
          <a:lstStyle/>
          <a:p>
            <a:pPr algn="ctr"/>
            <a:r>
              <a:rPr lang="en-US" sz="4800" dirty="0"/>
              <a:t>Discrimination &amp; Harassment</a:t>
            </a:r>
            <a:r>
              <a:rPr lang="en-US" dirty="0"/>
              <a:t>: </a:t>
            </a:r>
            <a:br>
              <a:rPr lang="en-US" dirty="0"/>
            </a:br>
            <a:r>
              <a:rPr lang="en-US" sz="4400" dirty="0"/>
              <a:t>Your rights and resources</a:t>
            </a:r>
          </a:p>
        </p:txBody>
      </p:sp>
      <p:sp>
        <p:nvSpPr>
          <p:cNvPr id="3" name="Subtitle 2"/>
          <p:cNvSpPr>
            <a:spLocks noGrp="1"/>
          </p:cNvSpPr>
          <p:nvPr>
            <p:ph type="subTitle" idx="1"/>
          </p:nvPr>
        </p:nvSpPr>
        <p:spPr>
          <a:xfrm>
            <a:off x="2052765" y="4550664"/>
            <a:ext cx="8229600" cy="1066800"/>
          </a:xfrm>
        </p:spPr>
        <p:txBody>
          <a:bodyPr vert="horz" lIns="91440" tIns="45720" rIns="91440" bIns="45720" rtlCol="0" anchor="t">
            <a:normAutofit/>
          </a:bodyPr>
          <a:lstStyle/>
          <a:p>
            <a:pPr algn="ctr"/>
            <a:r>
              <a:rPr lang="en-US" dirty="0">
                <a:solidFill>
                  <a:schemeClr val="tx1">
                    <a:lumMod val="50000"/>
                  </a:schemeClr>
                </a:solidFill>
              </a:rPr>
              <a:t>Kassandra Alberico, Equal Opportunity and Title IX</a:t>
            </a: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iagara Falls | Facts, Geology, &amp; History | Britannica">
            <a:extLst>
              <a:ext uri="{FF2B5EF4-FFF2-40B4-BE49-F238E27FC236}">
                <a16:creationId xmlns:a16="http://schemas.microsoft.com/office/drawing/2014/main" id="{39DE0050-7132-4029-BCAF-96BAC0CAB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978" y="218668"/>
            <a:ext cx="9372939" cy="618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2A43-069E-4CDA-93D1-65C3B7D06307}"/>
              </a:ext>
            </a:extLst>
          </p:cNvPr>
          <p:cNvSpPr>
            <a:spLocks noGrp="1"/>
          </p:cNvSpPr>
          <p:nvPr>
            <p:ph type="title"/>
          </p:nvPr>
        </p:nvSpPr>
        <p:spPr>
          <a:xfrm>
            <a:off x="415990" y="377952"/>
            <a:ext cx="9601200" cy="1143000"/>
          </a:xfrm>
        </p:spPr>
        <p:txBody>
          <a:bodyPr/>
          <a:lstStyle/>
          <a:p>
            <a:r>
              <a:rPr lang="en-US" dirty="0"/>
              <a:t>Boxing and MMA</a:t>
            </a:r>
          </a:p>
        </p:txBody>
      </p:sp>
      <p:pic>
        <p:nvPicPr>
          <p:cNvPr id="1028" name="Picture 4" descr="Boxing GIF - Find on GIFER">
            <a:extLst>
              <a:ext uri="{FF2B5EF4-FFF2-40B4-BE49-F238E27FC236}">
                <a16:creationId xmlns:a16="http://schemas.microsoft.com/office/drawing/2014/main" id="{53A84CE2-F199-4D70-B1A1-9A830D8FD45C}"/>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9620" y="2057400"/>
            <a:ext cx="4817872" cy="36134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membering Muhammad Ali: The Record-Breaking Boxing Champion">
            <a:extLst>
              <a:ext uri="{FF2B5EF4-FFF2-40B4-BE49-F238E27FC236}">
                <a16:creationId xmlns:a16="http://schemas.microsoft.com/office/drawing/2014/main" id="{99CDFB68-AF54-4C65-9932-B99771A1B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899" y="118719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1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9C3AC8F2-C6CC-4073-894F-4422786EBABA" descr="IMG_9764.jpg">
            <a:extLst>
              <a:ext uri="{FF2B5EF4-FFF2-40B4-BE49-F238E27FC236}">
                <a16:creationId xmlns:a16="http://schemas.microsoft.com/office/drawing/2014/main" id="{6787237A-8F6A-4C24-9B44-540F5784D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0864" y="339415"/>
            <a:ext cx="3219494" cy="241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PReplay_Final1661082753">
            <a:hlinkClick r:id="" action="ppaction://media"/>
            <a:extLst>
              <a:ext uri="{FF2B5EF4-FFF2-40B4-BE49-F238E27FC236}">
                <a16:creationId xmlns:a16="http://schemas.microsoft.com/office/drawing/2014/main" id="{A0215669-6EA6-414A-84AF-AA07F1B676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94997" y="3112920"/>
            <a:ext cx="3008420" cy="3723375"/>
          </a:xfrm>
          <a:prstGeom prst="rect">
            <a:avLst/>
          </a:prstGeom>
        </p:spPr>
      </p:pic>
      <p:sp>
        <p:nvSpPr>
          <p:cNvPr id="5" name="Rectangle 4">
            <a:extLst>
              <a:ext uri="{FF2B5EF4-FFF2-40B4-BE49-F238E27FC236}">
                <a16:creationId xmlns:a16="http://schemas.microsoft.com/office/drawing/2014/main" id="{4A879941-B084-4570-B8BF-0634327C4949}"/>
              </a:ext>
            </a:extLst>
          </p:cNvPr>
          <p:cNvSpPr>
            <a:spLocks noChangeArrowheads="1"/>
          </p:cNvSpPr>
          <p:nvPr/>
        </p:nvSpPr>
        <p:spPr bwMode="auto">
          <a:xfrm>
            <a:off x="6815116" y="-1970730"/>
            <a:ext cx="26117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291" name="92EAA5E2-57E9-4C40-B569-D42E1F0BE65D" descr="IMG_8829.jpg">
            <a:extLst>
              <a:ext uri="{FF2B5EF4-FFF2-40B4-BE49-F238E27FC236}">
                <a16:creationId xmlns:a16="http://schemas.microsoft.com/office/drawing/2014/main" id="{680FC32E-028F-4261-8EF1-97B778824A27}"/>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rot="5400000">
            <a:off x="1587380" y="644354"/>
            <a:ext cx="5006874" cy="36333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390E1FCF-900C-4DDD-A2F3-85E345017529}"/>
              </a:ext>
            </a:extLst>
          </p:cNvPr>
          <p:cNvSpPr>
            <a:spLocks noChangeArrowheads="1"/>
          </p:cNvSpPr>
          <p:nvPr/>
        </p:nvSpPr>
        <p:spPr bwMode="auto">
          <a:xfrm rot="11003934">
            <a:off x="7173035" y="2363021"/>
            <a:ext cx="7277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b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293" name="3C231D54-6701-4C11-8CF7-11AFBA017CB2" descr="IMG_1222.jpeg">
            <a:extLst>
              <a:ext uri="{FF2B5EF4-FFF2-40B4-BE49-F238E27FC236}">
                <a16:creationId xmlns:a16="http://schemas.microsoft.com/office/drawing/2014/main" id="{D0EC6449-EB63-4839-AD83-F0AFE18861EB}"/>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rot="10800000">
            <a:off x="2814862" y="3681472"/>
            <a:ext cx="4263203" cy="3197402"/>
          </a:xfrm>
          <a:prstGeom prst="rect">
            <a:avLst/>
          </a:prstGeom>
          <a:noFill/>
          <a:extLst>
            <a:ext uri="{909E8E84-426E-40DD-AFC4-6F175D3DCCD1}">
              <a14:hiddenFill xmlns:a14="http://schemas.microsoft.com/office/drawing/2010/main">
                <a:solidFill>
                  <a:srgbClr val="FFFFFF"/>
                </a:solidFill>
              </a14:hiddenFill>
            </a:ext>
          </a:extLst>
        </p:spPr>
      </p:pic>
      <p:pic>
        <p:nvPicPr>
          <p:cNvPr id="12297" name="99E464BB-83B4-4A1E-BDFC-43CD68472380" descr="IMG_1717.jpg">
            <a:extLst>
              <a:ext uri="{FF2B5EF4-FFF2-40B4-BE49-F238E27FC236}">
                <a16:creationId xmlns:a16="http://schemas.microsoft.com/office/drawing/2014/main" id="{85A80518-A7EA-441F-BBF0-D1274EEA9D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4388" y="-42427"/>
            <a:ext cx="3018709" cy="31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F0EB80F3-2E9C-4C28-824F-35F108BAED2F" descr="IMG_1711.jpg">
            <a:extLst>
              <a:ext uri="{FF2B5EF4-FFF2-40B4-BE49-F238E27FC236}">
                <a16:creationId xmlns:a16="http://schemas.microsoft.com/office/drawing/2014/main" id="{E06D5161-DF26-4BAF-B23A-039F603F423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68907" y="-32159"/>
            <a:ext cx="4051766" cy="245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927DB154-A3BC-4D5E-9AFB-F2DE499BE1CA" descr="IMG_1714.jpg">
            <a:extLst>
              <a:ext uri="{FF2B5EF4-FFF2-40B4-BE49-F238E27FC236}">
                <a16:creationId xmlns:a16="http://schemas.microsoft.com/office/drawing/2014/main" id="{D019578E-33FE-4258-8B78-7FDBCA1649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6691" y="2394018"/>
            <a:ext cx="3347986" cy="446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ACF32140-E7E7-47F3-A07F-8792AC18D923" descr="IMG_1713.jpg">
            <a:extLst>
              <a:ext uri="{FF2B5EF4-FFF2-40B4-BE49-F238E27FC236}">
                <a16:creationId xmlns:a16="http://schemas.microsoft.com/office/drawing/2014/main" id="{4C791670-FC1D-4E64-9585-2E425A2822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12838" y="5499503"/>
            <a:ext cx="3361839" cy="135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BE2EB24D-DA7B-47FD-A711-9FA903DA48E2" descr="IMG_1718.jpg">
            <a:extLst>
              <a:ext uri="{FF2B5EF4-FFF2-40B4-BE49-F238E27FC236}">
                <a16:creationId xmlns:a16="http://schemas.microsoft.com/office/drawing/2014/main" id="{B028EA1A-855B-40E1-BBB4-F5BA67592D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56474"/>
            <a:ext cx="2829777" cy="380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62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lgate University Honors Mountain Brook Residents | Mountain Brook, AL  Patch">
            <a:extLst>
              <a:ext uri="{FF2B5EF4-FFF2-40B4-BE49-F238E27FC236}">
                <a16:creationId xmlns:a16="http://schemas.microsoft.com/office/drawing/2014/main" id="{F1ED52EC-CD4B-4C40-B064-86E9C8126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49" y="540764"/>
            <a:ext cx="7176681" cy="53806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A940529-9E2F-4457-A7C4-4A619DF4119D}"/>
              </a:ext>
            </a:extLst>
          </p:cNvPr>
          <p:cNvSpPr/>
          <p:nvPr/>
        </p:nvSpPr>
        <p:spPr>
          <a:xfrm rot="1797440">
            <a:off x="6873856" y="1174045"/>
            <a:ext cx="59516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Colgate University</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ABA3C5F2-B743-4DE1-86E9-2CCFF79FA587}"/>
              </a:ext>
            </a:extLst>
          </p:cNvPr>
          <p:cNvSpPr txBox="1"/>
          <p:nvPr/>
        </p:nvSpPr>
        <p:spPr>
          <a:xfrm>
            <a:off x="8146319" y="3521684"/>
            <a:ext cx="4140814" cy="923330"/>
          </a:xfrm>
          <a:prstGeom prst="rect">
            <a:avLst/>
          </a:prstGeom>
          <a:noFill/>
        </p:spPr>
        <p:txBody>
          <a:bodyPr wrap="none" rtlCol="0">
            <a:spAutoFit/>
          </a:bodyPr>
          <a:lstStyle/>
          <a:p>
            <a:r>
              <a:rPr lang="en-US" dirty="0"/>
              <a:t>Spanish and English Literature</a:t>
            </a:r>
          </a:p>
          <a:p>
            <a:r>
              <a:rPr lang="en-US" dirty="0"/>
              <a:t>	w/ Minor in Creative Writing </a:t>
            </a:r>
          </a:p>
          <a:p>
            <a:r>
              <a:rPr lang="en-US" dirty="0"/>
              <a:t>	(aka an emphasis) </a:t>
            </a:r>
          </a:p>
        </p:txBody>
      </p:sp>
    </p:spTree>
    <p:extLst>
      <p:ext uri="{BB962C8B-B14F-4D97-AF65-F5344CB8AC3E}">
        <p14:creationId xmlns:p14="http://schemas.microsoft.com/office/powerpoint/2010/main" val="17948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ssistant Professor - History of Early Modern Europe or Mediterranean, Villanova  University | Mary Jaharis Center Blog">
            <a:extLst>
              <a:ext uri="{FF2B5EF4-FFF2-40B4-BE49-F238E27FC236}">
                <a16:creationId xmlns:a16="http://schemas.microsoft.com/office/drawing/2014/main" id="{4AAEAF1A-51C9-45A7-8AD4-C4CD51EF5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74" y="344031"/>
            <a:ext cx="10327741" cy="459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03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0C2B41FC-A29C-442A-8296-8FDC153433D9" descr="IMG_8933.JPG">
            <a:extLst>
              <a:ext uri="{FF2B5EF4-FFF2-40B4-BE49-F238E27FC236}">
                <a16:creationId xmlns:a16="http://schemas.microsoft.com/office/drawing/2014/main" id="{C81503F8-B878-4F50-9AFD-060159485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233" y="434218"/>
            <a:ext cx="8956357" cy="598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4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Welcome To Svu GIFs - Get the best GIF on GIPHY">
            <a:extLst>
              <a:ext uri="{FF2B5EF4-FFF2-40B4-BE49-F238E27FC236}">
                <a16:creationId xmlns:a16="http://schemas.microsoft.com/office/drawing/2014/main" id="{DA14A720-9DB1-470A-B42B-EFD03E863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61" y="189612"/>
            <a:ext cx="6714424" cy="306849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Rethinking Justice: Inside America's Movement for Prosecution Reform:  Guido, Vincenzo: 9781641379915: Amazon.com: Books">
            <a:extLst>
              <a:ext uri="{FF2B5EF4-FFF2-40B4-BE49-F238E27FC236}">
                <a16:creationId xmlns:a16="http://schemas.microsoft.com/office/drawing/2014/main" id="{77CC5853-BC7E-470C-85E4-7A8C6CFC6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912" y="33128"/>
            <a:ext cx="4150326" cy="641252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eason 16 Nbc GIF by SVU - Find &amp; Share on GIPHY">
            <a:extLst>
              <a:ext uri="{FF2B5EF4-FFF2-40B4-BE49-F238E27FC236}">
                <a16:creationId xmlns:a16="http://schemas.microsoft.com/office/drawing/2014/main" id="{5406BCE6-A222-4227-99AB-04B8E295488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5350" y="3429000"/>
            <a:ext cx="1991867" cy="162601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2 African-American Judges Set to Make History">
            <a:extLst>
              <a:ext uri="{FF2B5EF4-FFF2-40B4-BE49-F238E27FC236}">
                <a16:creationId xmlns:a16="http://schemas.microsoft.com/office/drawing/2014/main" id="{23353A93-6658-4878-8E36-53F08CF4F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716" y="3517777"/>
            <a:ext cx="5073696" cy="28539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20B9FB-53AD-4DEF-83FB-1EED42C4C5CB}"/>
              </a:ext>
            </a:extLst>
          </p:cNvPr>
          <p:cNvSpPr txBox="1"/>
          <p:nvPr/>
        </p:nvSpPr>
        <p:spPr>
          <a:xfrm>
            <a:off x="2856247" y="6445649"/>
            <a:ext cx="4071627" cy="369332"/>
          </a:xfrm>
          <a:prstGeom prst="rect">
            <a:avLst/>
          </a:prstGeom>
          <a:noFill/>
        </p:spPr>
        <p:txBody>
          <a:bodyPr wrap="none" rtlCol="0">
            <a:spAutoFit/>
          </a:bodyPr>
          <a:lstStyle/>
          <a:p>
            <a:r>
              <a:rPr lang="en-US" dirty="0"/>
              <a:t>Judge Morris and Judge Bailey Turner</a:t>
            </a:r>
          </a:p>
        </p:txBody>
      </p:sp>
    </p:spTree>
    <p:extLst>
      <p:ext uri="{BB962C8B-B14F-4D97-AF65-F5344CB8AC3E}">
        <p14:creationId xmlns:p14="http://schemas.microsoft.com/office/powerpoint/2010/main" val="271886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rofessional cartoon showing woman screaming because her desk is filled  with stacks and stacks of papers Stock Photo - Alamy">
            <a:extLst>
              <a:ext uri="{FF2B5EF4-FFF2-40B4-BE49-F238E27FC236}">
                <a16:creationId xmlns:a16="http://schemas.microsoft.com/office/drawing/2014/main" id="{FC5B515E-5DB3-41C9-90AC-865A006343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053" y="2885643"/>
            <a:ext cx="5070460" cy="369271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900+ Lawyer Jokes and Law Humor ideas | lawyer jokes, humor, lawyer humor">
            <a:extLst>
              <a:ext uri="{FF2B5EF4-FFF2-40B4-BE49-F238E27FC236}">
                <a16:creationId xmlns:a16="http://schemas.microsoft.com/office/drawing/2014/main" id="{361BC0D8-F834-40D2-8BB2-0B4FA2931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15" y="190068"/>
            <a:ext cx="524773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Elliot Stabler Svu GIF - Elliot Stabler Svu Law And Order Svu - Discover &amp;  Share GIFs | Law and order svu, Law and order, Svu">
            <a:extLst>
              <a:ext uri="{FF2B5EF4-FFF2-40B4-BE49-F238E27FC236}">
                <a16:creationId xmlns:a16="http://schemas.microsoft.com/office/drawing/2014/main" id="{EC7F8B4F-BE85-4AE2-AEBE-82DED27311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30788" y="190068"/>
            <a:ext cx="6237843" cy="630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53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gis University, Denver, Colorado | University of denver, Colorado, Living  in denver">
            <a:extLst>
              <a:ext uri="{FF2B5EF4-FFF2-40B4-BE49-F238E27FC236}">
                <a16:creationId xmlns:a16="http://schemas.microsoft.com/office/drawing/2014/main" id="{25213641-47FF-47CE-82DB-7EEC663B0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089" y="243829"/>
            <a:ext cx="9368645" cy="399319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GIS UNIVERSITY MASCOT MANUAL">
            <a:extLst>
              <a:ext uri="{FF2B5EF4-FFF2-40B4-BE49-F238E27FC236}">
                <a16:creationId xmlns:a16="http://schemas.microsoft.com/office/drawing/2014/main" id="{04A0AC0E-D76A-4455-9112-8F9B2E2FA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909" y="4276725"/>
            <a:ext cx="1771650" cy="2581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92BBDD-970C-4E46-A63B-1479A5A5B628}"/>
              </a:ext>
            </a:extLst>
          </p:cNvPr>
          <p:cNvSpPr txBox="1"/>
          <p:nvPr/>
        </p:nvSpPr>
        <p:spPr>
          <a:xfrm>
            <a:off x="5279598" y="4589379"/>
            <a:ext cx="6699565" cy="2308324"/>
          </a:xfrm>
          <a:prstGeom prst="rect">
            <a:avLst/>
          </a:prstGeom>
          <a:noFill/>
        </p:spPr>
        <p:txBody>
          <a:bodyPr wrap="square" rtlCol="0">
            <a:spAutoFit/>
          </a:bodyPr>
          <a:lstStyle/>
          <a:p>
            <a:r>
              <a:rPr lang="en-US" sz="7200" dirty="0"/>
              <a:t>Regis University </a:t>
            </a:r>
          </a:p>
        </p:txBody>
      </p:sp>
    </p:spTree>
    <p:extLst>
      <p:ext uri="{BB962C8B-B14F-4D97-AF65-F5344CB8AC3E}">
        <p14:creationId xmlns:p14="http://schemas.microsoft.com/office/powerpoint/2010/main" val="16420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7785-B38A-410F-ADB9-793736363CAE}"/>
              </a:ext>
            </a:extLst>
          </p:cNvPr>
          <p:cNvSpPr>
            <a:spLocks noGrp="1"/>
          </p:cNvSpPr>
          <p:nvPr>
            <p:ph type="title"/>
          </p:nvPr>
        </p:nvSpPr>
        <p:spPr/>
        <p:txBody>
          <a:bodyPr/>
          <a:lstStyle/>
          <a:p>
            <a:r>
              <a:rPr lang="en-US" dirty="0"/>
              <a:t>Kassandra Alberico, EO &amp; Title IX</a:t>
            </a:r>
          </a:p>
        </p:txBody>
      </p:sp>
      <p:sp>
        <p:nvSpPr>
          <p:cNvPr id="3" name="Content Placeholder 2">
            <a:extLst>
              <a:ext uri="{FF2B5EF4-FFF2-40B4-BE49-F238E27FC236}">
                <a16:creationId xmlns:a16="http://schemas.microsoft.com/office/drawing/2014/main" id="{7BFB334F-A2F7-462F-9DF6-58777211C8E2}"/>
              </a:ext>
            </a:extLst>
          </p:cNvPr>
          <p:cNvSpPr>
            <a:spLocks noGrp="1"/>
          </p:cNvSpPr>
          <p:nvPr>
            <p:ph idx="1"/>
          </p:nvPr>
        </p:nvSpPr>
        <p:spPr/>
        <p:txBody>
          <a:bodyPr vert="horz" lIns="91440" tIns="45720" rIns="91440" bIns="45720" rtlCol="0" anchor="t">
            <a:normAutofit/>
          </a:bodyPr>
          <a:lstStyle/>
          <a:p>
            <a:pPr marL="223520" indent="-223520">
              <a:buNone/>
            </a:pPr>
            <a:r>
              <a:rPr lang="en-US" dirty="0">
                <a:ea typeface="+mn-lt"/>
                <a:cs typeface="+mn-lt"/>
              </a:rPr>
              <a:t>•Not Confidential</a:t>
            </a:r>
            <a:endParaRPr lang="en-US" dirty="0"/>
          </a:p>
          <a:p>
            <a:pPr marL="223520" indent="-223520">
              <a:buNone/>
            </a:pPr>
            <a:r>
              <a:rPr lang="en-US" dirty="0">
                <a:ea typeface="+mn-lt"/>
                <a:cs typeface="+mn-lt"/>
              </a:rPr>
              <a:t>•Not privy to information from Victim Advocate and Violence Prevention Officer, Shanese McGregor</a:t>
            </a:r>
            <a:endParaRPr lang="en-US" dirty="0"/>
          </a:p>
          <a:p>
            <a:pPr marL="223520" indent="-223520">
              <a:buNone/>
            </a:pPr>
            <a:r>
              <a:rPr lang="en-US" dirty="0">
                <a:ea typeface="+mn-lt"/>
                <a:cs typeface="+mn-lt"/>
              </a:rPr>
              <a:t>•Coordinates policy and process for Regis community members</a:t>
            </a:r>
            <a:endParaRPr lang="en-US" dirty="0"/>
          </a:p>
          <a:p>
            <a:pPr marL="223520" indent="-223520">
              <a:buNone/>
            </a:pPr>
            <a:r>
              <a:rPr lang="en-US" dirty="0">
                <a:ea typeface="+mn-lt"/>
                <a:cs typeface="+mn-lt"/>
              </a:rPr>
              <a:t>•Trained in Investigation, Civil Rights Law, Civil Rights-based Policies, Trauma Informed Interviewing, Due Process, and Civil Rights Coordination in Higher Education.</a:t>
            </a:r>
            <a:endParaRPr lang="en-US" dirty="0"/>
          </a:p>
          <a:p>
            <a:pPr marL="0" indent="0">
              <a:buNone/>
            </a:pPr>
            <a:endParaRPr lang="en-US" dirty="0"/>
          </a:p>
        </p:txBody>
      </p:sp>
    </p:spTree>
    <p:extLst>
      <p:ext uri="{BB962C8B-B14F-4D97-AF65-F5344CB8AC3E}">
        <p14:creationId xmlns:p14="http://schemas.microsoft.com/office/powerpoint/2010/main" val="357090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Agenda</a:t>
            </a:r>
          </a:p>
        </p:txBody>
      </p:sp>
      <p:sp>
        <p:nvSpPr>
          <p:cNvPr id="14" name="Content Placeholder 13"/>
          <p:cNvSpPr>
            <a:spLocks noGrp="1"/>
          </p:cNvSpPr>
          <p:nvPr>
            <p:ph idx="1"/>
          </p:nvPr>
        </p:nvSpPr>
        <p:spPr/>
        <p:txBody>
          <a:bodyPr vert="horz" lIns="91440" tIns="45720" rIns="91440" bIns="45720" rtlCol="0" anchor="t">
            <a:normAutofit fontScale="92500" lnSpcReduction="20000"/>
          </a:bodyPr>
          <a:lstStyle/>
          <a:p>
            <a:pPr marL="223520" indent="-223520"/>
            <a:r>
              <a:rPr lang="en-US" dirty="0"/>
              <a:t>Before we start....</a:t>
            </a:r>
          </a:p>
          <a:p>
            <a:pPr marL="223520" indent="-223520"/>
            <a:r>
              <a:rPr lang="en-US" dirty="0"/>
              <a:t>A little about Me</a:t>
            </a:r>
          </a:p>
          <a:p>
            <a:pPr marL="223520" indent="-223520"/>
            <a:r>
              <a:rPr lang="en-US" dirty="0"/>
              <a:t>What is Title IX? </a:t>
            </a:r>
          </a:p>
          <a:p>
            <a:pPr marL="223520" indent="-223520"/>
            <a:r>
              <a:rPr lang="en-US" dirty="0"/>
              <a:t>Discrimination, Sexual Misconduct and Retaliation</a:t>
            </a:r>
          </a:p>
          <a:p>
            <a:pPr lvl="1" indent="-223520"/>
            <a:r>
              <a:rPr lang="en-US" dirty="0"/>
              <a:t>Mandated Reporter</a:t>
            </a:r>
          </a:p>
          <a:p>
            <a:pPr lvl="1" indent="-223520"/>
            <a:r>
              <a:rPr lang="en-US" dirty="0"/>
              <a:t>Protected Classes</a:t>
            </a:r>
          </a:p>
          <a:p>
            <a:pPr lvl="1" indent="-223520"/>
            <a:r>
              <a:rPr lang="en-US" dirty="0"/>
              <a:t>Sexual Misconduct</a:t>
            </a:r>
          </a:p>
          <a:p>
            <a:pPr lvl="1" indent="-223520"/>
            <a:r>
              <a:rPr lang="en-US" dirty="0"/>
              <a:t>Retaliation</a:t>
            </a:r>
          </a:p>
          <a:p>
            <a:pPr lvl="1" indent="-223520"/>
            <a:r>
              <a:rPr lang="en-US" dirty="0"/>
              <a:t>Reporting to Regis University</a:t>
            </a:r>
          </a:p>
          <a:p>
            <a:pPr lvl="1" indent="-223520"/>
            <a:r>
              <a:rPr lang="en-US" dirty="0"/>
              <a:t>Options</a:t>
            </a:r>
          </a:p>
          <a:p>
            <a:pPr marL="223520" indent="-223520"/>
            <a:r>
              <a:rPr lang="en-US" dirty="0"/>
              <a:t>Confidential Support</a:t>
            </a:r>
          </a:p>
          <a:p>
            <a:pPr marL="223520" indent="-223520"/>
            <a:r>
              <a:rPr lang="en-US" dirty="0"/>
              <a:t>Scenario Training</a:t>
            </a:r>
          </a:p>
        </p:txBody>
      </p:sp>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42D4-B755-4231-9E3E-CC7C883B2DF4}"/>
              </a:ext>
            </a:extLst>
          </p:cNvPr>
          <p:cNvSpPr>
            <a:spLocks noGrp="1"/>
          </p:cNvSpPr>
          <p:nvPr>
            <p:ph type="title"/>
          </p:nvPr>
        </p:nvSpPr>
        <p:spPr/>
        <p:txBody>
          <a:bodyPr/>
          <a:lstStyle/>
          <a:p>
            <a:r>
              <a:rPr lang="en-US"/>
              <a:t>Responsibilities</a:t>
            </a:r>
          </a:p>
        </p:txBody>
      </p:sp>
      <p:sp>
        <p:nvSpPr>
          <p:cNvPr id="3" name="Content Placeholder 2">
            <a:extLst>
              <a:ext uri="{FF2B5EF4-FFF2-40B4-BE49-F238E27FC236}">
                <a16:creationId xmlns:a16="http://schemas.microsoft.com/office/drawing/2014/main" id="{A6918EA9-7ABD-45DC-9A25-0F3B410657CA}"/>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b="1" dirty="0"/>
              <a:t>Regis</a:t>
            </a:r>
          </a:p>
          <a:p>
            <a:pPr marL="223520" indent="-223520"/>
            <a:r>
              <a:rPr lang="en-US" dirty="0"/>
              <a:t>When</a:t>
            </a:r>
            <a:r>
              <a:rPr lang="en-US" dirty="0">
                <a:ea typeface="+mn-lt"/>
                <a:cs typeface="+mn-lt"/>
              </a:rPr>
              <a:t> we are made aware of a report of discrimination, sexual misconduct, or retaliation, we are responsible for stopping the behavior, preventing its reoccurrence, and remedying the impact on the affected person/community</a:t>
            </a:r>
            <a:endParaRPr lang="en-US" dirty="0"/>
          </a:p>
          <a:p>
            <a:pPr marL="0" indent="0">
              <a:buNone/>
            </a:pPr>
            <a:r>
              <a:rPr lang="en-US" b="1" dirty="0"/>
              <a:t>Community</a:t>
            </a:r>
          </a:p>
          <a:p>
            <a:pPr marL="223520" indent="-223520"/>
            <a:r>
              <a:rPr lang="en-US" u="sng" dirty="0">
                <a:ea typeface="+mn-lt"/>
                <a:cs typeface="+mn-lt"/>
              </a:rPr>
              <a:t>All Community Members.</a:t>
            </a:r>
            <a:r>
              <a:rPr lang="en-US" dirty="0">
                <a:ea typeface="+mn-lt"/>
                <a:cs typeface="+mn-lt"/>
              </a:rPr>
              <a:t> It is the responsibility of every member of the University community to foster an environment free from Discrimination, Harassment, Sexual Misconduct, and Retaliation.</a:t>
            </a:r>
            <a:endParaRPr lang="en-US" dirty="0"/>
          </a:p>
          <a:p>
            <a:pPr marL="223520" indent="-223520"/>
            <a:r>
              <a:rPr lang="en-US" u="sng" dirty="0">
                <a:ea typeface="+mn-lt"/>
                <a:cs typeface="+mn-lt"/>
              </a:rPr>
              <a:t>Employees</a:t>
            </a:r>
            <a:r>
              <a:rPr lang="en-US" b="1" dirty="0">
                <a:ea typeface="+mn-lt"/>
                <a:cs typeface="+mn-lt"/>
              </a:rPr>
              <a:t>.</a:t>
            </a:r>
            <a:r>
              <a:rPr lang="en-US" dirty="0">
                <a:ea typeface="+mn-lt"/>
                <a:cs typeface="+mn-lt"/>
              </a:rPr>
              <a:t> All Regis University Employees (except for Privileged and Confidential Resources) are considered Mandated Reporters and are required to promptly report any knowledge of prohibited conduct based </a:t>
            </a:r>
            <a:r>
              <a:rPr lang="en-US">
                <a:ea typeface="+mn-lt"/>
                <a:cs typeface="+mn-lt"/>
              </a:rPr>
              <a:t>on protected </a:t>
            </a:r>
            <a:r>
              <a:rPr lang="en-US" dirty="0">
                <a:ea typeface="+mn-lt"/>
                <a:cs typeface="+mn-lt"/>
              </a:rPr>
              <a:t>classes.</a:t>
            </a:r>
            <a:endParaRPr lang="en-US" dirty="0"/>
          </a:p>
          <a:p>
            <a:pPr marL="223520" indent="-223520"/>
            <a:r>
              <a:rPr lang="en-US" u="sng" dirty="0">
                <a:ea typeface="+mn-lt"/>
                <a:cs typeface="+mn-lt"/>
              </a:rPr>
              <a:t>Student Employees.</a:t>
            </a:r>
            <a:r>
              <a:rPr lang="en-US" dirty="0">
                <a:ea typeface="+mn-lt"/>
                <a:cs typeface="+mn-lt"/>
              </a:rPr>
              <a:t> Student employees, including graduate assistants and teaching assistants, are required to promptly report allegations of prohibited conduct that is discovered within the course and scope of their University employment.</a:t>
            </a:r>
            <a:endParaRPr lang="en-US" dirty="0"/>
          </a:p>
          <a:p>
            <a:pPr marL="223520" indent="-223520"/>
            <a:r>
              <a:rPr lang="en-US" u="sng" dirty="0">
                <a:ea typeface="+mn-lt"/>
                <a:cs typeface="+mn-lt"/>
              </a:rPr>
              <a:t>Students.</a:t>
            </a:r>
            <a:r>
              <a:rPr lang="en-US" dirty="0">
                <a:ea typeface="+mn-lt"/>
                <a:cs typeface="+mn-lt"/>
              </a:rPr>
              <a:t> Students are encouraged to report knowledge of prohibited conduct.</a:t>
            </a:r>
            <a:endParaRPr lang="en-US" dirty="0"/>
          </a:p>
          <a:p>
            <a:pPr lvl="1" indent="-223520"/>
            <a:endParaRPr lang="en-US" dirty="0"/>
          </a:p>
        </p:txBody>
      </p:sp>
    </p:spTree>
    <p:extLst>
      <p:ext uri="{BB962C8B-B14F-4D97-AF65-F5344CB8AC3E}">
        <p14:creationId xmlns:p14="http://schemas.microsoft.com/office/powerpoint/2010/main" val="220999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DDCB-9EF1-4F2F-AE98-032501E51935}"/>
              </a:ext>
            </a:extLst>
          </p:cNvPr>
          <p:cNvSpPr>
            <a:spLocks noGrp="1"/>
          </p:cNvSpPr>
          <p:nvPr>
            <p:ph type="title"/>
          </p:nvPr>
        </p:nvSpPr>
        <p:spPr/>
        <p:txBody>
          <a:bodyPr/>
          <a:lstStyle/>
          <a:p>
            <a:pPr algn="ctr"/>
            <a:r>
              <a:rPr lang="en-US" dirty="0"/>
              <a:t>Mandated Reporters</a:t>
            </a:r>
          </a:p>
        </p:txBody>
      </p:sp>
      <p:sp>
        <p:nvSpPr>
          <p:cNvPr id="3" name="Content Placeholder 2">
            <a:extLst>
              <a:ext uri="{FF2B5EF4-FFF2-40B4-BE49-F238E27FC236}">
                <a16:creationId xmlns:a16="http://schemas.microsoft.com/office/drawing/2014/main" id="{55B56092-2652-4F28-BFCF-A3393D29378C}"/>
              </a:ext>
            </a:extLst>
          </p:cNvPr>
          <p:cNvSpPr>
            <a:spLocks noGrp="1"/>
          </p:cNvSpPr>
          <p:nvPr>
            <p:ph idx="1"/>
          </p:nvPr>
        </p:nvSpPr>
        <p:spPr/>
        <p:txBody>
          <a:bodyPr/>
          <a:lstStyle/>
          <a:p>
            <a:r>
              <a:rPr lang="en-US" dirty="0"/>
              <a:t>Mandated Reporters means any school personnel who knows or has reason to believe a EO or Title IX violation is occurring. </a:t>
            </a:r>
          </a:p>
          <a:p>
            <a:r>
              <a:rPr lang="en-US" dirty="0"/>
              <a:t>Title IX uses the concept of </a:t>
            </a:r>
            <a:r>
              <a:rPr lang="en-US" b="1" dirty="0"/>
              <a:t>notice</a:t>
            </a:r>
            <a:r>
              <a:rPr lang="en-US" dirty="0"/>
              <a:t>, and imposes obligations for a “prompt and effective remedy” on colleges and universities when notice of sex/gender discrimination or harassment is given to a “responsible employee.” A school has notice if a responsible employee </a:t>
            </a:r>
            <a:r>
              <a:rPr lang="en-US" b="1" dirty="0"/>
              <a:t>knew</a:t>
            </a:r>
            <a:r>
              <a:rPr lang="en-US" dirty="0"/>
              <a:t>, or in the exercise of reasonable care </a:t>
            </a:r>
            <a:r>
              <a:rPr lang="en-US" b="1" dirty="0"/>
              <a:t>should have known</a:t>
            </a:r>
            <a:r>
              <a:rPr lang="en-US" dirty="0"/>
              <a:t>, about the harassment. A responsible employee includes any employee who has the authority to take action to redress the harassment, who has the duty to report sexual harassment to appropriate school officials, or an individual who a student could reasonably believe has this authority or responsibility. Your college or university will define whether you are a “responsible employee.” Some faculty members will be, and some will not.</a:t>
            </a:r>
          </a:p>
        </p:txBody>
      </p:sp>
    </p:spTree>
    <p:extLst>
      <p:ext uri="{BB962C8B-B14F-4D97-AF65-F5344CB8AC3E}">
        <p14:creationId xmlns:p14="http://schemas.microsoft.com/office/powerpoint/2010/main" val="136256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C2517-1BB6-4612-8027-2691900902FB}"/>
              </a:ext>
            </a:extLst>
          </p:cNvPr>
          <p:cNvSpPr>
            <a:spLocks noGrp="1"/>
          </p:cNvSpPr>
          <p:nvPr>
            <p:ph type="title"/>
          </p:nvPr>
        </p:nvSpPr>
        <p:spPr/>
        <p:txBody>
          <a:bodyPr/>
          <a:lstStyle/>
          <a:p>
            <a:r>
              <a:rPr lang="en-US"/>
              <a:t>Discrimination, Sexual Misconduct, &amp; Retaliation</a:t>
            </a:r>
          </a:p>
        </p:txBody>
      </p:sp>
      <p:sp>
        <p:nvSpPr>
          <p:cNvPr id="3" name="Content Placeholder 2">
            <a:extLst>
              <a:ext uri="{FF2B5EF4-FFF2-40B4-BE49-F238E27FC236}">
                <a16:creationId xmlns:a16="http://schemas.microsoft.com/office/drawing/2014/main" id="{16011D8F-57A0-4FF3-AD81-06D4C741C3A9}"/>
              </a:ext>
            </a:extLst>
          </p:cNvPr>
          <p:cNvSpPr>
            <a:spLocks noGrp="1"/>
          </p:cNvSpPr>
          <p:nvPr>
            <p:ph idx="1"/>
          </p:nvPr>
        </p:nvSpPr>
        <p:spPr/>
        <p:txBody>
          <a:bodyPr vert="horz" lIns="91440" tIns="45720" rIns="91440" bIns="45720" rtlCol="0" anchor="t">
            <a:normAutofit/>
          </a:bodyPr>
          <a:lstStyle/>
          <a:p>
            <a:pPr marL="223520" indent="-223520">
              <a:buNone/>
            </a:pPr>
            <a:r>
              <a:rPr lang="en-US" sz="2800">
                <a:ea typeface="+mn-lt"/>
                <a:cs typeface="+mn-lt"/>
              </a:rPr>
              <a:t>Regis University is committed to providing equal access to a learning and work environment free from unlawful discrimination, harassment, and retaliation. </a:t>
            </a:r>
            <a:endParaRPr lang="en-US" sz="2800"/>
          </a:p>
          <a:p>
            <a:pPr marL="0" indent="0">
              <a:buNone/>
            </a:pPr>
            <a:endParaRPr lang="en-US"/>
          </a:p>
        </p:txBody>
      </p:sp>
    </p:spTree>
    <p:extLst>
      <p:ext uri="{BB962C8B-B14F-4D97-AF65-F5344CB8AC3E}">
        <p14:creationId xmlns:p14="http://schemas.microsoft.com/office/powerpoint/2010/main" val="421136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B319-DCC9-44FB-81CF-7EB419159F80}"/>
              </a:ext>
            </a:extLst>
          </p:cNvPr>
          <p:cNvSpPr>
            <a:spLocks noGrp="1"/>
          </p:cNvSpPr>
          <p:nvPr>
            <p:ph type="title"/>
          </p:nvPr>
        </p:nvSpPr>
        <p:spPr/>
        <p:txBody>
          <a:bodyPr/>
          <a:lstStyle/>
          <a:p>
            <a:r>
              <a:rPr lang="en-US"/>
              <a:t>Protected Classes</a:t>
            </a:r>
          </a:p>
        </p:txBody>
      </p:sp>
      <p:sp>
        <p:nvSpPr>
          <p:cNvPr id="3" name="Content Placeholder 2">
            <a:extLst>
              <a:ext uri="{FF2B5EF4-FFF2-40B4-BE49-F238E27FC236}">
                <a16:creationId xmlns:a16="http://schemas.microsoft.com/office/drawing/2014/main" id="{F30085E1-D1E3-4FC8-9002-3163A54EA613}"/>
              </a:ext>
            </a:extLst>
          </p:cNvPr>
          <p:cNvSpPr>
            <a:spLocks noGrp="1"/>
          </p:cNvSpPr>
          <p:nvPr>
            <p:ph idx="1"/>
          </p:nvPr>
        </p:nvSpPr>
        <p:spPr/>
        <p:txBody>
          <a:bodyPr vert="horz" lIns="91440" tIns="45720" rIns="91440" bIns="45720" rtlCol="0" anchor="t">
            <a:normAutofit/>
          </a:bodyPr>
          <a:lstStyle/>
          <a:p>
            <a:pPr marL="0" indent="0">
              <a:buNone/>
            </a:pPr>
            <a:r>
              <a:rPr lang="en-US" sz="2800">
                <a:ea typeface="+mn-lt"/>
                <a:cs typeface="+mn-lt"/>
              </a:rPr>
              <a:t>Regis Policy prohibits University community members from engaging in unlawful discrimination and harassment on the basis of </a:t>
            </a:r>
            <a:r>
              <a:rPr lang="en-US" sz="2800" b="1" i="1">
                <a:ea typeface="+mn-lt"/>
                <a:cs typeface="+mn-lt"/>
              </a:rPr>
              <a:t>race, color, national origin, sex (including sexual harassment, sexual violence, sexual assault, sexual exploitation, intimate partner violence, or stalking) gender, disability, age, religion, veteran status, marital status, pregnancy, parental status, gender identity, gender expression, sexual orientation, genetic information or any other legally protected status</a:t>
            </a:r>
            <a:r>
              <a:rPr lang="en-US" sz="2800" i="1">
                <a:ea typeface="+mn-lt"/>
                <a:cs typeface="+mn-lt"/>
              </a:rPr>
              <a:t> </a:t>
            </a:r>
            <a:r>
              <a:rPr lang="en-US" sz="2800">
                <a:ea typeface="+mn-lt"/>
                <a:cs typeface="+mn-lt"/>
              </a:rPr>
              <a:t>in any of its policies, programs, admissions or activities. </a:t>
            </a:r>
            <a:endParaRPr lang="en-US" sz="2800"/>
          </a:p>
          <a:p>
            <a:pPr marL="223520" indent="-223520"/>
            <a:endParaRPr lang="en-US"/>
          </a:p>
        </p:txBody>
      </p:sp>
    </p:spTree>
    <p:extLst>
      <p:ext uri="{BB962C8B-B14F-4D97-AF65-F5344CB8AC3E}">
        <p14:creationId xmlns:p14="http://schemas.microsoft.com/office/powerpoint/2010/main" val="414716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23646-1E6B-426E-A557-9950BE75D484}"/>
              </a:ext>
            </a:extLst>
          </p:cNvPr>
          <p:cNvSpPr>
            <a:spLocks noGrp="1"/>
          </p:cNvSpPr>
          <p:nvPr>
            <p:ph type="title"/>
          </p:nvPr>
        </p:nvSpPr>
        <p:spPr/>
        <p:txBody>
          <a:bodyPr/>
          <a:lstStyle/>
          <a:p>
            <a:r>
              <a:rPr lang="en-US"/>
              <a:t>Sexual Misconduct</a:t>
            </a:r>
          </a:p>
        </p:txBody>
      </p:sp>
      <p:sp>
        <p:nvSpPr>
          <p:cNvPr id="3" name="Content Placeholder 2">
            <a:extLst>
              <a:ext uri="{FF2B5EF4-FFF2-40B4-BE49-F238E27FC236}">
                <a16:creationId xmlns:a16="http://schemas.microsoft.com/office/drawing/2014/main" id="{020ABB49-5D84-44BF-86AA-17A3487F92DF}"/>
              </a:ext>
            </a:extLst>
          </p:cNvPr>
          <p:cNvSpPr>
            <a:spLocks noGrp="1"/>
          </p:cNvSpPr>
          <p:nvPr>
            <p:ph idx="1"/>
          </p:nvPr>
        </p:nvSpPr>
        <p:spPr/>
        <p:txBody>
          <a:bodyPr vert="horz" lIns="91440" tIns="45720" rIns="91440" bIns="45720" rtlCol="0" anchor="t">
            <a:normAutofit/>
          </a:bodyPr>
          <a:lstStyle/>
          <a:p>
            <a:pPr marL="0" indent="0">
              <a:buNone/>
            </a:pPr>
            <a:r>
              <a:rPr lang="en-US" sz="2800">
                <a:ea typeface="+mn-lt"/>
                <a:cs typeface="+mn-lt"/>
              </a:rPr>
              <a:t>Sexual Misconduct is an umbrella term that includes (but is not limited to) </a:t>
            </a:r>
            <a:r>
              <a:rPr lang="en-US" sz="2800" b="1">
                <a:ea typeface="+mn-lt"/>
                <a:cs typeface="+mn-lt"/>
              </a:rPr>
              <a:t>Sexual Harassment, Nonconsensual Sexual Contact, Nonconsensual Sexual Penetration, Sexual Exploitation, Intimate Partner Violence, and Stalking, </a:t>
            </a:r>
            <a:r>
              <a:rPr lang="en-US" sz="2800">
                <a:ea typeface="+mn-lt"/>
                <a:cs typeface="+mn-lt"/>
              </a:rPr>
              <a:t>and a</a:t>
            </a:r>
            <a:r>
              <a:rPr lang="en-US" sz="2800" b="1">
                <a:ea typeface="+mn-lt"/>
                <a:cs typeface="+mn-lt"/>
              </a:rPr>
              <a:t>ny sexual conduct that takes place without consent of the parties involved</a:t>
            </a:r>
            <a:r>
              <a:rPr lang="en-US" sz="2800">
                <a:ea typeface="+mn-lt"/>
                <a:cs typeface="+mn-lt"/>
              </a:rPr>
              <a:t>. </a:t>
            </a:r>
            <a:endParaRPr lang="en-US" sz="2800"/>
          </a:p>
          <a:p>
            <a:pPr marL="223520" indent="-223520"/>
            <a:endParaRPr lang="en-US"/>
          </a:p>
        </p:txBody>
      </p:sp>
    </p:spTree>
    <p:extLst>
      <p:ext uri="{BB962C8B-B14F-4D97-AF65-F5344CB8AC3E}">
        <p14:creationId xmlns:p14="http://schemas.microsoft.com/office/powerpoint/2010/main" val="28049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3D23-3886-4A25-B959-ADD4252A4CB1}"/>
              </a:ext>
            </a:extLst>
          </p:cNvPr>
          <p:cNvSpPr>
            <a:spLocks noGrp="1"/>
          </p:cNvSpPr>
          <p:nvPr>
            <p:ph type="title"/>
          </p:nvPr>
        </p:nvSpPr>
        <p:spPr/>
        <p:txBody>
          <a:bodyPr/>
          <a:lstStyle/>
          <a:p>
            <a:r>
              <a:rPr lang="en-US"/>
              <a:t>Retaliation</a:t>
            </a:r>
          </a:p>
        </p:txBody>
      </p:sp>
      <p:sp>
        <p:nvSpPr>
          <p:cNvPr id="3" name="Content Placeholder 2">
            <a:extLst>
              <a:ext uri="{FF2B5EF4-FFF2-40B4-BE49-F238E27FC236}">
                <a16:creationId xmlns:a16="http://schemas.microsoft.com/office/drawing/2014/main" id="{E8F03C53-47B9-4238-BC15-86EFDE91B06A}"/>
              </a:ext>
            </a:extLst>
          </p:cNvPr>
          <p:cNvSpPr>
            <a:spLocks noGrp="1"/>
          </p:cNvSpPr>
          <p:nvPr>
            <p:ph idx="1"/>
          </p:nvPr>
        </p:nvSpPr>
        <p:spPr/>
        <p:txBody>
          <a:bodyPr vert="horz" lIns="91440" tIns="45720" rIns="91440" bIns="45720" rtlCol="0" anchor="t">
            <a:normAutofit/>
          </a:bodyPr>
          <a:lstStyle/>
          <a:p>
            <a:pPr marL="0" indent="0">
              <a:buNone/>
            </a:pPr>
            <a:r>
              <a:rPr lang="en-US" sz="2800">
                <a:ea typeface="+mn-lt"/>
                <a:cs typeface="+mn-lt"/>
              </a:rPr>
              <a:t>Any intentional action taken by any party to a complaint or report or allied third party that harms an individual as reprisal for being party to a complaint or report under this policy or participating in a civil rights complaint proceeding.</a:t>
            </a:r>
            <a:endParaRPr lang="en-US" sz="2800"/>
          </a:p>
        </p:txBody>
      </p:sp>
    </p:spTree>
    <p:extLst>
      <p:ext uri="{BB962C8B-B14F-4D97-AF65-F5344CB8AC3E}">
        <p14:creationId xmlns:p14="http://schemas.microsoft.com/office/powerpoint/2010/main" val="151227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EDB1E-42AE-4C63-BC57-1AEF1BB1024C}"/>
              </a:ext>
            </a:extLst>
          </p:cNvPr>
          <p:cNvSpPr>
            <a:spLocks noGrp="1"/>
          </p:cNvSpPr>
          <p:nvPr>
            <p:ph type="title"/>
          </p:nvPr>
        </p:nvSpPr>
        <p:spPr/>
        <p:txBody>
          <a:bodyPr/>
          <a:lstStyle/>
          <a:p>
            <a:r>
              <a:rPr lang="en-US"/>
              <a:t>Reporting to Regis</a:t>
            </a:r>
          </a:p>
        </p:txBody>
      </p:sp>
      <p:sp>
        <p:nvSpPr>
          <p:cNvPr id="3" name="Content Placeholder 2">
            <a:extLst>
              <a:ext uri="{FF2B5EF4-FFF2-40B4-BE49-F238E27FC236}">
                <a16:creationId xmlns:a16="http://schemas.microsoft.com/office/drawing/2014/main" id="{79384B05-44DC-47BB-A453-BEA1FF99AE45}"/>
              </a:ext>
            </a:extLst>
          </p:cNvPr>
          <p:cNvSpPr>
            <a:spLocks noGrp="1"/>
          </p:cNvSpPr>
          <p:nvPr>
            <p:ph idx="1"/>
          </p:nvPr>
        </p:nvSpPr>
        <p:spPr/>
        <p:txBody>
          <a:bodyPr vert="horz" lIns="91440" tIns="45720" rIns="91440" bIns="45720" rtlCol="0" anchor="t">
            <a:normAutofit/>
          </a:bodyPr>
          <a:lstStyle/>
          <a:p>
            <a:pPr marL="223520" indent="-223520"/>
            <a:r>
              <a:rPr lang="en-US" dirty="0">
                <a:ea typeface="+mn-lt"/>
                <a:cs typeface="+mn-lt"/>
              </a:rPr>
              <a:t>Online reporting:</a:t>
            </a:r>
            <a:r>
              <a:rPr lang="en-US">
                <a:ea typeface="+mn-lt"/>
                <a:cs typeface="+mn-lt"/>
              </a:rPr>
              <a:t> </a:t>
            </a:r>
            <a:r>
              <a:rPr lang="en-US" u="sng">
                <a:ea typeface="+mn-lt"/>
                <a:cs typeface="+mn-lt"/>
                <a:hlinkClick r:id="rId2"/>
              </a:rPr>
              <a:t>Equal Opportunity and Title IX Regis Webpage</a:t>
            </a:r>
            <a:endParaRPr lang="en-US" dirty="0">
              <a:ea typeface="+mn-lt"/>
              <a:cs typeface="+mn-lt"/>
            </a:endParaRPr>
          </a:p>
          <a:p>
            <a:pPr marL="223520" indent="-223520"/>
            <a:r>
              <a:rPr lang="en-US" dirty="0"/>
              <a:t>Kassandra Alberico</a:t>
            </a:r>
          </a:p>
          <a:p>
            <a:pPr marL="279400" lvl="1" indent="0">
              <a:buNone/>
            </a:pPr>
            <a:r>
              <a:rPr lang="en-US" dirty="0"/>
              <a:t>EO &amp; Title IX Coordinator</a:t>
            </a:r>
          </a:p>
          <a:p>
            <a:pPr marL="279400" lvl="1" indent="0">
              <a:buNone/>
            </a:pPr>
            <a:r>
              <a:rPr lang="en-US" dirty="0"/>
              <a:t>303-964-6435</a:t>
            </a:r>
          </a:p>
          <a:p>
            <a:pPr marL="279400" lvl="1" indent="0">
              <a:buNone/>
            </a:pPr>
            <a:r>
              <a:rPr lang="en-US" dirty="0">
                <a:hlinkClick r:id="rId3"/>
              </a:rPr>
              <a:t>kalberico@regis.edu</a:t>
            </a:r>
            <a:endParaRPr lang="en-US" dirty="0"/>
          </a:p>
          <a:p>
            <a:pPr marL="279400" lvl="1" indent="0">
              <a:buNone/>
            </a:pPr>
            <a:endParaRPr lang="en-US" dirty="0"/>
          </a:p>
          <a:p>
            <a:pPr marL="279400" lvl="1" indent="0">
              <a:buNone/>
            </a:pPr>
            <a:r>
              <a:rPr lang="en-US" dirty="0"/>
              <a:t>After a report, you have options.</a:t>
            </a:r>
          </a:p>
          <a:p>
            <a:pPr marL="223520" indent="-223520"/>
            <a:endParaRPr lang="en-US" dirty="0"/>
          </a:p>
          <a:p>
            <a:pPr marL="223520" indent="-223520"/>
            <a:endParaRPr lang="en-US" dirty="0"/>
          </a:p>
        </p:txBody>
      </p:sp>
    </p:spTree>
    <p:extLst>
      <p:ext uri="{BB962C8B-B14F-4D97-AF65-F5344CB8AC3E}">
        <p14:creationId xmlns:p14="http://schemas.microsoft.com/office/powerpoint/2010/main" val="12426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9954-A903-4494-8422-8C40135FAD0E}"/>
              </a:ext>
            </a:extLst>
          </p:cNvPr>
          <p:cNvSpPr>
            <a:spLocks noGrp="1"/>
          </p:cNvSpPr>
          <p:nvPr>
            <p:ph type="title"/>
          </p:nvPr>
        </p:nvSpPr>
        <p:spPr/>
        <p:txBody>
          <a:bodyPr/>
          <a:lstStyle/>
          <a:p>
            <a:r>
              <a:rPr lang="en-US"/>
              <a:t>Options</a:t>
            </a:r>
          </a:p>
        </p:txBody>
      </p:sp>
      <p:sp>
        <p:nvSpPr>
          <p:cNvPr id="3" name="Content Placeholder 2">
            <a:extLst>
              <a:ext uri="{FF2B5EF4-FFF2-40B4-BE49-F238E27FC236}">
                <a16:creationId xmlns:a16="http://schemas.microsoft.com/office/drawing/2014/main" id="{40587216-3305-4158-8AA6-80EFC9AA8575}"/>
              </a:ext>
            </a:extLst>
          </p:cNvPr>
          <p:cNvSpPr>
            <a:spLocks noGrp="1"/>
          </p:cNvSpPr>
          <p:nvPr>
            <p:ph idx="1"/>
          </p:nvPr>
        </p:nvSpPr>
        <p:spPr/>
        <p:txBody>
          <a:bodyPr vert="horz" lIns="91440" tIns="45720" rIns="91440" bIns="45720" rtlCol="0" anchor="t">
            <a:normAutofit/>
          </a:bodyPr>
          <a:lstStyle/>
          <a:p>
            <a:pPr marL="223520" indent="-223520"/>
            <a:r>
              <a:rPr lang="en-US" dirty="0"/>
              <a:t>I will invite you to a conversation about your options, rights, and resources</a:t>
            </a:r>
          </a:p>
          <a:p>
            <a:pPr marL="223520" indent="-223520"/>
            <a:r>
              <a:rPr lang="en-US" dirty="0"/>
              <a:t>My approach is to work with the impacted person(s) to build a response that they are comfortable with and that is available to them</a:t>
            </a:r>
          </a:p>
          <a:p>
            <a:pPr marL="223520" indent="-223520"/>
            <a:r>
              <a:rPr lang="en-US" dirty="0"/>
              <a:t>Some possible options:</a:t>
            </a:r>
          </a:p>
          <a:p>
            <a:pPr lvl="1" indent="-223520"/>
            <a:r>
              <a:rPr lang="en-US" dirty="0"/>
              <a:t>Answer questions and concerns</a:t>
            </a:r>
          </a:p>
          <a:p>
            <a:pPr lvl="1" indent="-223520"/>
            <a:r>
              <a:rPr lang="en-US" dirty="0"/>
              <a:t>Supportive measures</a:t>
            </a:r>
          </a:p>
          <a:p>
            <a:pPr lvl="1" indent="-223520"/>
            <a:r>
              <a:rPr lang="en-US" dirty="0"/>
              <a:t>Informal resolution</a:t>
            </a:r>
          </a:p>
          <a:p>
            <a:pPr lvl="1" indent="-223520"/>
            <a:r>
              <a:rPr lang="en-US" dirty="0"/>
              <a:t>No action requested</a:t>
            </a:r>
          </a:p>
          <a:p>
            <a:pPr lvl="1" indent="-223520"/>
            <a:r>
              <a:rPr lang="en-US" dirty="0"/>
              <a:t>Transition to only confidential resources</a:t>
            </a:r>
          </a:p>
          <a:p>
            <a:pPr lvl="1" indent="-223520"/>
            <a:r>
              <a:rPr lang="en-US" dirty="0"/>
              <a:t>Formal complaint/investigation</a:t>
            </a:r>
          </a:p>
          <a:p>
            <a:pPr lvl="1" indent="-223520"/>
            <a:r>
              <a:rPr lang="en-US" dirty="0"/>
              <a:t>Referral to legal and/or criminal options (separate from the university)</a:t>
            </a:r>
          </a:p>
        </p:txBody>
      </p:sp>
    </p:spTree>
    <p:extLst>
      <p:ext uri="{BB962C8B-B14F-4D97-AF65-F5344CB8AC3E}">
        <p14:creationId xmlns:p14="http://schemas.microsoft.com/office/powerpoint/2010/main" val="24721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396" y="1076219"/>
            <a:ext cx="9144000" cy="2819400"/>
          </a:xfrm>
        </p:spPr>
        <p:txBody>
          <a:bodyPr/>
          <a:lstStyle/>
          <a:p>
            <a:r>
              <a:rPr lang="en-US"/>
              <a:t>Confidential Support</a:t>
            </a:r>
          </a:p>
        </p:txBody>
      </p:sp>
    </p:spTree>
    <p:extLst>
      <p:ext uri="{BB962C8B-B14F-4D97-AF65-F5344CB8AC3E}">
        <p14:creationId xmlns:p14="http://schemas.microsoft.com/office/powerpoint/2010/main" val="28731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Confidential On Campus Resources</a:t>
            </a:r>
          </a:p>
        </p:txBody>
      </p:sp>
      <p:sp>
        <p:nvSpPr>
          <p:cNvPr id="3" name="TextBox 2">
            <a:extLst>
              <a:ext uri="{FF2B5EF4-FFF2-40B4-BE49-F238E27FC236}">
                <a16:creationId xmlns:a16="http://schemas.microsoft.com/office/drawing/2014/main" id="{7EC2C61E-410C-4905-A062-5DB9D24984EB}"/>
              </a:ext>
            </a:extLst>
          </p:cNvPr>
          <p:cNvSpPr txBox="1"/>
          <p:nvPr/>
        </p:nvSpPr>
        <p:spPr>
          <a:xfrm>
            <a:off x="4076312" y="2101861"/>
            <a:ext cx="571145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Palatino Linotype"/>
                <a:ea typeface="+mn-lt"/>
                <a:cs typeface="Times New Roman"/>
              </a:rPr>
              <a:t>VAVP (Victim Advocate and Violence Prevention Officer)</a:t>
            </a:r>
          </a:p>
          <a:p>
            <a:endParaRPr lang="en-US" sz="2000" b="1" dirty="0">
              <a:latin typeface="Palatino Linotype"/>
              <a:ea typeface="+mn-lt"/>
              <a:cs typeface="Times New Roman"/>
            </a:endParaRPr>
          </a:p>
          <a:p>
            <a:r>
              <a:rPr lang="en-US" sz="2000" b="1" dirty="0" err="1">
                <a:latin typeface="Palatino Linotype"/>
                <a:ea typeface="+mn-lt"/>
                <a:cs typeface="Times New Roman"/>
              </a:rPr>
              <a:t>Shanese</a:t>
            </a:r>
            <a:r>
              <a:rPr lang="en-US" sz="2000" b="1" dirty="0">
                <a:latin typeface="Palatino Linotype"/>
                <a:ea typeface="+mn-lt"/>
                <a:cs typeface="Times New Roman"/>
              </a:rPr>
              <a:t> McGregor </a:t>
            </a:r>
          </a:p>
          <a:p>
            <a:endParaRPr lang="en-US" sz="2000" b="1" dirty="0">
              <a:latin typeface="Palatino Linotype"/>
              <a:ea typeface="+mn-lt"/>
              <a:cs typeface="Times New Roman"/>
            </a:endParaRPr>
          </a:p>
          <a:p>
            <a:r>
              <a:rPr lang="en-US" sz="2000" b="1" dirty="0">
                <a:latin typeface="Palatino Linotype"/>
                <a:ea typeface="+mn-lt"/>
                <a:cs typeface="Times New Roman"/>
              </a:rPr>
              <a:t>Joining us from Vanderbilt University </a:t>
            </a:r>
          </a:p>
          <a:p>
            <a:r>
              <a:rPr lang="en-US" sz="2000" dirty="0"/>
              <a:t>With more than eight years of experience in the field, her previous positions include survivor advocate at Kansas State and Ball State. She also worked as a family case manager for the Department of Child Services for the State of Indiana. </a:t>
            </a:r>
          </a:p>
        </p:txBody>
      </p:sp>
      <p:sp>
        <p:nvSpPr>
          <p:cNvPr id="4" name="TextBox 3">
            <a:extLst>
              <a:ext uri="{FF2B5EF4-FFF2-40B4-BE49-F238E27FC236}">
                <a16:creationId xmlns:a16="http://schemas.microsoft.com/office/drawing/2014/main" id="{3B64A606-ABD3-45CE-82A4-3829A533AAE1}"/>
              </a:ext>
            </a:extLst>
          </p:cNvPr>
          <p:cNvSpPr txBox="1"/>
          <p:nvPr/>
        </p:nvSpPr>
        <p:spPr>
          <a:xfrm>
            <a:off x="7386703" y="2081854"/>
            <a:ext cx="4802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alatino Linotype"/>
                <a:cs typeface="Arial"/>
              </a:rPr>
              <a:t>​</a:t>
            </a:r>
          </a:p>
          <a:p>
            <a:endParaRPr lang="en-US" dirty="0">
              <a:latin typeface="Palatino Linotype"/>
              <a:cs typeface="Arial"/>
            </a:endParaRPr>
          </a:p>
          <a:p>
            <a:r>
              <a:rPr lang="en-US" dirty="0">
                <a:latin typeface="Palatino Linotype"/>
                <a:cs typeface="Arial"/>
              </a:rPr>
              <a:t>​</a:t>
            </a:r>
          </a:p>
        </p:txBody>
      </p:sp>
      <p:pic>
        <p:nvPicPr>
          <p:cNvPr id="5" name="Picture 4">
            <a:extLst>
              <a:ext uri="{FF2B5EF4-FFF2-40B4-BE49-F238E27FC236}">
                <a16:creationId xmlns:a16="http://schemas.microsoft.com/office/drawing/2014/main" id="{87DA2D1F-360E-44AD-A158-EA861CABE578}"/>
              </a:ext>
            </a:extLst>
          </p:cNvPr>
          <p:cNvPicPr>
            <a:picLocks noChangeAspect="1"/>
          </p:cNvPicPr>
          <p:nvPr/>
        </p:nvPicPr>
        <p:blipFill>
          <a:blip r:embed="rId3"/>
          <a:stretch>
            <a:fillRect/>
          </a:stretch>
        </p:blipFill>
        <p:spPr>
          <a:xfrm>
            <a:off x="1532662" y="2101861"/>
            <a:ext cx="2399131" cy="3562041"/>
          </a:xfrm>
          <a:prstGeom prst="rect">
            <a:avLst/>
          </a:prstGeom>
        </p:spPr>
      </p:pic>
    </p:spTree>
    <p:extLst>
      <p:ext uri="{BB962C8B-B14F-4D97-AF65-F5344CB8AC3E}">
        <p14:creationId xmlns:p14="http://schemas.microsoft.com/office/powerpoint/2010/main" val="110787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677F66-BE98-4371-8EC6-F0D6635B5A78}"/>
              </a:ext>
            </a:extLst>
          </p:cNvPr>
          <p:cNvSpPr txBox="1"/>
          <p:nvPr/>
        </p:nvSpPr>
        <p:spPr>
          <a:xfrm>
            <a:off x="2397726" y="2849733"/>
            <a:ext cx="7393371" cy="369332"/>
          </a:xfrm>
          <a:prstGeom prst="rect">
            <a:avLst/>
          </a:prstGeom>
          <a:noFill/>
        </p:spPr>
        <p:txBody>
          <a:bodyPr wrap="none" rtlCol="0">
            <a:spAutoFit/>
          </a:bodyPr>
          <a:lstStyle/>
          <a:p>
            <a:r>
              <a:rPr lang="en-US" dirty="0"/>
              <a:t>Who here knows what the Equal Opportunity and Title IX office does?</a:t>
            </a:r>
          </a:p>
        </p:txBody>
      </p:sp>
    </p:spTree>
    <p:extLst>
      <p:ext uri="{BB962C8B-B14F-4D97-AF65-F5344CB8AC3E}">
        <p14:creationId xmlns:p14="http://schemas.microsoft.com/office/powerpoint/2010/main" val="166764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Confidential On Campus Resources</a:t>
            </a:r>
          </a:p>
        </p:txBody>
      </p:sp>
      <p:sp>
        <p:nvSpPr>
          <p:cNvPr id="3" name="TextBox 2">
            <a:extLst>
              <a:ext uri="{FF2B5EF4-FFF2-40B4-BE49-F238E27FC236}">
                <a16:creationId xmlns:a16="http://schemas.microsoft.com/office/drawing/2014/main" id="{7EC2C61E-410C-4905-A062-5DB9D24984EB}"/>
              </a:ext>
            </a:extLst>
          </p:cNvPr>
          <p:cNvSpPr txBox="1"/>
          <p:nvPr/>
        </p:nvSpPr>
        <p:spPr>
          <a:xfrm>
            <a:off x="989298" y="2339715"/>
            <a:ext cx="4042608" cy="3028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Palatino Linotype"/>
                <a:ea typeface="+mn-lt"/>
                <a:cs typeface="Times New Roman"/>
              </a:rPr>
              <a:t>OFFICE OF COUNSELING AND PERSONAL DEVELOPMENT</a:t>
            </a:r>
            <a:r>
              <a:rPr lang="en-US">
                <a:latin typeface="Palatino Linotype"/>
                <a:ea typeface="+mn-lt"/>
                <a:cs typeface="Times New Roman"/>
              </a:rPr>
              <a:t> </a:t>
            </a:r>
          </a:p>
          <a:p>
            <a:r>
              <a:rPr lang="en-US">
                <a:latin typeface="Palatino Linotype"/>
                <a:ea typeface="+mn-lt"/>
                <a:cs typeface="Times New Roman"/>
              </a:rPr>
              <a:t>Serves some students   </a:t>
            </a:r>
            <a:endParaRPr lang="en-US">
              <a:latin typeface="Palatino Linotype"/>
              <a:ea typeface="+mn-lt"/>
              <a:cs typeface="+mn-lt"/>
            </a:endParaRPr>
          </a:p>
          <a:p>
            <a:r>
              <a:rPr lang="en-US">
                <a:latin typeface="Palatino Linotype"/>
                <a:ea typeface="+mn-lt"/>
                <a:cs typeface="Times New Roman"/>
              </a:rPr>
              <a:t>Coors Center room 114  </a:t>
            </a:r>
            <a:endParaRPr lang="en-US">
              <a:latin typeface="Palatino Linotype"/>
              <a:ea typeface="+mn-lt"/>
              <a:cs typeface="+mn-lt"/>
            </a:endParaRPr>
          </a:p>
          <a:p>
            <a:r>
              <a:rPr lang="en-US">
                <a:latin typeface="Palatino Linotype"/>
                <a:ea typeface="+mn-lt"/>
                <a:cs typeface="Times New Roman"/>
              </a:rPr>
              <a:t>303.458.3507  </a:t>
            </a:r>
            <a:endParaRPr lang="en-US">
              <a:latin typeface="Palatino Linotype"/>
            </a:endParaRPr>
          </a:p>
          <a:p>
            <a:br>
              <a:rPr lang="en-US" b="1">
                <a:ea typeface="+mn-lt"/>
                <a:cs typeface="+mn-lt"/>
              </a:rPr>
            </a:br>
            <a:r>
              <a:rPr lang="en-US" b="1">
                <a:ea typeface="+mn-lt"/>
                <a:cs typeface="+mn-lt"/>
              </a:rPr>
              <a:t>CENTER FOR COUNSELING </a:t>
            </a:r>
            <a:endParaRPr lang="en-US">
              <a:ea typeface="+mn-lt"/>
              <a:cs typeface="+mn-lt"/>
            </a:endParaRPr>
          </a:p>
          <a:p>
            <a:pPr>
              <a:lnSpc>
                <a:spcPct val="90000"/>
              </a:lnSpc>
            </a:pPr>
            <a:r>
              <a:rPr lang="en-US" b="1">
                <a:ea typeface="+mn-lt"/>
                <a:cs typeface="+mn-lt"/>
              </a:rPr>
              <a:t>&amp; FAMILY THERAPY</a:t>
            </a:r>
            <a:r>
              <a:rPr lang="en-US">
                <a:ea typeface="+mn-lt"/>
                <a:cs typeface="+mn-lt"/>
              </a:rPr>
              <a:t> </a:t>
            </a:r>
          </a:p>
          <a:p>
            <a:pPr>
              <a:lnSpc>
                <a:spcPct val="90000"/>
              </a:lnSpc>
            </a:pPr>
            <a:r>
              <a:rPr lang="en-US">
                <a:ea typeface="+mn-lt"/>
                <a:cs typeface="+mn-lt"/>
              </a:rPr>
              <a:t>Serves students and employees </a:t>
            </a:r>
          </a:p>
          <a:p>
            <a:pPr>
              <a:lnSpc>
                <a:spcPct val="90000"/>
              </a:lnSpc>
            </a:pPr>
            <a:r>
              <a:rPr lang="en-US">
                <a:ea typeface="+mn-lt"/>
                <a:cs typeface="+mn-lt"/>
              </a:rPr>
              <a:t>500 E. 84th Ave., Thornton, CO 80229</a:t>
            </a:r>
          </a:p>
          <a:p>
            <a:pPr>
              <a:lnSpc>
                <a:spcPct val="90000"/>
              </a:lnSpc>
            </a:pPr>
            <a:r>
              <a:rPr lang="en-US">
                <a:ea typeface="+mn-lt"/>
                <a:cs typeface="+mn-lt"/>
              </a:rPr>
              <a:t>.303.964.5786</a:t>
            </a:r>
            <a:endParaRPr lang="en-US"/>
          </a:p>
        </p:txBody>
      </p:sp>
      <p:sp>
        <p:nvSpPr>
          <p:cNvPr id="4" name="TextBox 3">
            <a:extLst>
              <a:ext uri="{FF2B5EF4-FFF2-40B4-BE49-F238E27FC236}">
                <a16:creationId xmlns:a16="http://schemas.microsoft.com/office/drawing/2014/main" id="{3B64A606-ABD3-45CE-82A4-3829A533AAE1}"/>
              </a:ext>
            </a:extLst>
          </p:cNvPr>
          <p:cNvSpPr txBox="1"/>
          <p:nvPr/>
        </p:nvSpPr>
        <p:spPr>
          <a:xfrm>
            <a:off x="6763434" y="2083343"/>
            <a:ext cx="480212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alatino Linotype"/>
                <a:cs typeface="Arial"/>
              </a:rPr>
              <a:t>​</a:t>
            </a:r>
          </a:p>
          <a:p>
            <a:r>
              <a:rPr lang="en-US" b="1" dirty="0">
                <a:latin typeface="Palatino Linotype"/>
                <a:cs typeface="Arial"/>
              </a:rPr>
              <a:t>STUDENT HEALTH SERVICES</a:t>
            </a:r>
            <a:r>
              <a:rPr lang="en-US" dirty="0">
                <a:latin typeface="Palatino Linotype"/>
                <a:cs typeface="Arial"/>
              </a:rPr>
              <a:t>​​</a:t>
            </a:r>
          </a:p>
          <a:p>
            <a:r>
              <a:rPr lang="en-US" dirty="0">
                <a:latin typeface="Palatino Linotype"/>
                <a:cs typeface="Arial"/>
              </a:rPr>
              <a:t>Serves students​​</a:t>
            </a:r>
          </a:p>
          <a:p>
            <a:r>
              <a:rPr lang="en-US" dirty="0">
                <a:latin typeface="Palatino Linotype"/>
                <a:cs typeface="Arial"/>
              </a:rPr>
              <a:t>Coors Center room 114​​</a:t>
            </a:r>
          </a:p>
          <a:p>
            <a:r>
              <a:rPr lang="en-US" dirty="0">
                <a:latin typeface="Palatino Linotype"/>
                <a:cs typeface="Arial"/>
              </a:rPr>
              <a:t>303.458.3558​</a:t>
            </a:r>
          </a:p>
          <a:p>
            <a:r>
              <a:rPr lang="en-US" dirty="0">
                <a:latin typeface="Palatino Linotype"/>
                <a:cs typeface="Arial"/>
              </a:rPr>
              <a:t>​</a:t>
            </a:r>
          </a:p>
          <a:p>
            <a:r>
              <a:rPr lang="en-US" b="1" dirty="0">
                <a:latin typeface="Palatino Linotype"/>
                <a:cs typeface="Arial"/>
              </a:rPr>
              <a:t>UNIVERSITY MINISTRY AND JESUITS</a:t>
            </a:r>
            <a:r>
              <a:rPr lang="en-US" dirty="0">
                <a:latin typeface="Palatino Linotype"/>
                <a:cs typeface="Arial"/>
              </a:rPr>
              <a:t>​​</a:t>
            </a:r>
          </a:p>
          <a:p>
            <a:r>
              <a:rPr lang="en-US" dirty="0">
                <a:latin typeface="Palatino Linotype"/>
                <a:cs typeface="Arial"/>
              </a:rPr>
              <a:t>Serves students and employees​​</a:t>
            </a:r>
          </a:p>
          <a:p>
            <a:r>
              <a:rPr lang="en-US" dirty="0">
                <a:latin typeface="Palatino Linotype"/>
                <a:cs typeface="Arial"/>
              </a:rPr>
              <a:t>Student Center room 214​​</a:t>
            </a:r>
          </a:p>
          <a:p>
            <a:r>
              <a:rPr lang="en-US" dirty="0">
                <a:latin typeface="Palatino Linotype"/>
                <a:cs typeface="Arial"/>
              </a:rPr>
              <a:t>303.458.4153​</a:t>
            </a:r>
          </a:p>
          <a:p>
            <a:r>
              <a:rPr lang="en-US" dirty="0">
                <a:latin typeface="Palatino Linotype"/>
                <a:cs typeface="Arial"/>
              </a:rPr>
              <a:t>​</a:t>
            </a:r>
          </a:p>
        </p:txBody>
      </p:sp>
    </p:spTree>
    <p:extLst>
      <p:ext uri="{BB962C8B-B14F-4D97-AF65-F5344CB8AC3E}">
        <p14:creationId xmlns:p14="http://schemas.microsoft.com/office/powerpoint/2010/main" val="183608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239072"/>
            <a:ext cx="9601200" cy="1143000"/>
          </a:xfrm>
        </p:spPr>
        <p:txBody>
          <a:bodyPr/>
          <a:lstStyle/>
          <a:p>
            <a:r>
              <a:rPr lang="en-US" dirty="0"/>
              <a:t>Non-Confidential On Campus Resources</a:t>
            </a:r>
          </a:p>
        </p:txBody>
      </p:sp>
      <p:sp>
        <p:nvSpPr>
          <p:cNvPr id="3" name="TextBox 2">
            <a:extLst>
              <a:ext uri="{FF2B5EF4-FFF2-40B4-BE49-F238E27FC236}">
                <a16:creationId xmlns:a16="http://schemas.microsoft.com/office/drawing/2014/main" id="{96DD83F7-47D2-41F7-A62E-AF9154CC9A7E}"/>
              </a:ext>
            </a:extLst>
          </p:cNvPr>
          <p:cNvSpPr txBox="1"/>
          <p:nvPr/>
        </p:nvSpPr>
        <p:spPr>
          <a:xfrm>
            <a:off x="1293812" y="1653354"/>
            <a:ext cx="4454393" cy="56271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dirty="0">
                <a:ea typeface="+mn-lt"/>
                <a:cs typeface="+mn-lt"/>
              </a:rPr>
              <a:t>EQUAL OPPORTUNITY &amp; TITLE IX</a:t>
            </a:r>
            <a:r>
              <a:rPr lang="en-US" dirty="0">
                <a:ea typeface="+mn-lt"/>
                <a:cs typeface="+mn-lt"/>
              </a:rPr>
              <a:t> </a:t>
            </a:r>
          </a:p>
          <a:p>
            <a:pPr>
              <a:lnSpc>
                <a:spcPct val="90000"/>
              </a:lnSpc>
              <a:spcBef>
                <a:spcPts val="1000"/>
              </a:spcBef>
            </a:pPr>
            <a:r>
              <a:rPr lang="en-US" dirty="0">
                <a:ea typeface="+mn-lt"/>
                <a:cs typeface="+mn-lt"/>
              </a:rPr>
              <a:t>Kassandra Alberico </a:t>
            </a:r>
          </a:p>
          <a:p>
            <a:pPr>
              <a:lnSpc>
                <a:spcPct val="90000"/>
              </a:lnSpc>
              <a:spcBef>
                <a:spcPts val="1000"/>
              </a:spcBef>
            </a:pPr>
            <a:r>
              <a:rPr lang="en-US" dirty="0">
                <a:ea typeface="+mn-lt"/>
                <a:cs typeface="+mn-lt"/>
              </a:rPr>
              <a:t>Serves students, employees, and visitors </a:t>
            </a:r>
          </a:p>
          <a:p>
            <a:pPr>
              <a:lnSpc>
                <a:spcPct val="90000"/>
              </a:lnSpc>
              <a:spcBef>
                <a:spcPts val="1000"/>
              </a:spcBef>
            </a:pPr>
            <a:r>
              <a:rPr lang="en-US" dirty="0">
                <a:ea typeface="+mn-lt"/>
                <a:cs typeface="+mn-lt"/>
              </a:rPr>
              <a:t>Main Hall suite 133</a:t>
            </a:r>
          </a:p>
          <a:p>
            <a:pPr>
              <a:lnSpc>
                <a:spcPct val="90000"/>
              </a:lnSpc>
              <a:spcBef>
                <a:spcPts val="1000"/>
              </a:spcBef>
            </a:pPr>
            <a:r>
              <a:rPr lang="en-US" dirty="0">
                <a:ea typeface="+mn-lt"/>
                <a:cs typeface="+mn-lt"/>
              </a:rPr>
              <a:t>303.964.6435 </a:t>
            </a:r>
          </a:p>
          <a:p>
            <a:pPr>
              <a:lnSpc>
                <a:spcPct val="90000"/>
              </a:lnSpc>
              <a:spcBef>
                <a:spcPts val="1000"/>
              </a:spcBef>
            </a:pPr>
            <a:r>
              <a:rPr lang="en-US" dirty="0">
                <a:ea typeface="+mn-lt"/>
                <a:cs typeface="+mn-lt"/>
                <a:hlinkClick r:id="rId3"/>
              </a:rPr>
              <a:t>kalberico@regis.edu</a:t>
            </a:r>
            <a:endParaRPr lang="en-US" dirty="0">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r>
              <a:rPr lang="en-US" b="1" dirty="0">
                <a:ea typeface="+mn-lt"/>
                <a:cs typeface="+mn-lt"/>
              </a:rPr>
              <a:t>HUMAN RESOURCES</a:t>
            </a:r>
            <a:r>
              <a:rPr lang="en-US" dirty="0">
                <a:ea typeface="+mn-lt"/>
                <a:cs typeface="+mn-lt"/>
              </a:rPr>
              <a:t> </a:t>
            </a:r>
          </a:p>
          <a:p>
            <a:pPr>
              <a:lnSpc>
                <a:spcPct val="90000"/>
              </a:lnSpc>
              <a:spcBef>
                <a:spcPts val="1000"/>
              </a:spcBef>
            </a:pPr>
            <a:r>
              <a:rPr lang="en-US" dirty="0">
                <a:ea typeface="+mn-lt"/>
                <a:cs typeface="+mn-lt"/>
              </a:rPr>
              <a:t>Serves employees </a:t>
            </a:r>
          </a:p>
          <a:p>
            <a:pPr>
              <a:lnSpc>
                <a:spcPct val="90000"/>
              </a:lnSpc>
              <a:spcBef>
                <a:spcPts val="1000"/>
              </a:spcBef>
            </a:pPr>
            <a:r>
              <a:rPr lang="en-US" dirty="0">
                <a:ea typeface="+mn-lt"/>
                <a:cs typeface="+mn-lt"/>
              </a:rPr>
              <a:t>West Hall room 107 </a:t>
            </a:r>
          </a:p>
          <a:p>
            <a:pPr>
              <a:lnSpc>
                <a:spcPct val="90000"/>
              </a:lnSpc>
              <a:spcBef>
                <a:spcPts val="1000"/>
              </a:spcBef>
            </a:pPr>
            <a:r>
              <a:rPr lang="en-US" dirty="0">
                <a:ea typeface="+mn-lt"/>
                <a:cs typeface="+mn-lt"/>
              </a:rPr>
              <a:t>303.458.4161  </a:t>
            </a:r>
          </a:p>
          <a:p>
            <a:pPr>
              <a:lnSpc>
                <a:spcPct val="90000"/>
              </a:lnSpc>
              <a:spcBef>
                <a:spcPts val="1000"/>
              </a:spcBef>
            </a:pPr>
            <a:r>
              <a:rPr lang="en-US" dirty="0">
                <a:ea typeface="+mn-lt"/>
                <a:cs typeface="+mn-lt"/>
                <a:hlinkClick r:id="rId4"/>
              </a:rPr>
              <a:t>HRinfo@regis.edu</a:t>
            </a:r>
            <a:endParaRPr lang="en-US" dirty="0">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endParaRPr lang="en-US" dirty="0">
              <a:ea typeface="+mn-lt"/>
              <a:cs typeface="+mn-lt"/>
            </a:endParaRPr>
          </a:p>
        </p:txBody>
      </p:sp>
      <p:sp>
        <p:nvSpPr>
          <p:cNvPr id="5" name="TextBox 4">
            <a:extLst>
              <a:ext uri="{FF2B5EF4-FFF2-40B4-BE49-F238E27FC236}">
                <a16:creationId xmlns:a16="http://schemas.microsoft.com/office/drawing/2014/main" id="{0AACCD19-C8FF-49F8-909B-B15A832CB409}"/>
              </a:ext>
            </a:extLst>
          </p:cNvPr>
          <p:cNvSpPr txBox="1"/>
          <p:nvPr/>
        </p:nvSpPr>
        <p:spPr>
          <a:xfrm>
            <a:off x="6793023" y="1653354"/>
            <a:ext cx="5058343" cy="46710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dirty="0"/>
              <a:t>CAMPUS SAFETY</a:t>
            </a:r>
            <a:r>
              <a:rPr lang="en-US" dirty="0"/>
              <a:t> </a:t>
            </a:r>
            <a:endParaRPr lang="en-US" dirty="0">
              <a:ea typeface="+mn-lt"/>
              <a:cs typeface="+mn-lt"/>
            </a:endParaRPr>
          </a:p>
          <a:p>
            <a:pPr>
              <a:lnSpc>
                <a:spcPct val="90000"/>
              </a:lnSpc>
              <a:spcBef>
                <a:spcPts val="1000"/>
              </a:spcBef>
            </a:pPr>
            <a:r>
              <a:rPr lang="en-US" dirty="0"/>
              <a:t>Serves students and employees  </a:t>
            </a:r>
            <a:endParaRPr lang="en-US" dirty="0">
              <a:ea typeface="+mn-lt"/>
              <a:cs typeface="+mn-lt"/>
            </a:endParaRPr>
          </a:p>
          <a:p>
            <a:pPr>
              <a:lnSpc>
                <a:spcPct val="90000"/>
              </a:lnSpc>
              <a:spcBef>
                <a:spcPts val="1000"/>
              </a:spcBef>
            </a:pPr>
            <a:r>
              <a:rPr lang="en-US" dirty="0"/>
              <a:t>Regis Square suite 28 </a:t>
            </a:r>
            <a:endParaRPr lang="en-US" dirty="0">
              <a:ea typeface="+mn-lt"/>
              <a:cs typeface="+mn-lt"/>
            </a:endParaRPr>
          </a:p>
          <a:p>
            <a:pPr>
              <a:lnSpc>
                <a:spcPct val="90000"/>
              </a:lnSpc>
              <a:spcBef>
                <a:spcPts val="1000"/>
              </a:spcBef>
            </a:pPr>
            <a:r>
              <a:rPr lang="en-US" dirty="0"/>
              <a:t>303.458.4122 </a:t>
            </a:r>
            <a:endParaRPr lang="en-US" dirty="0">
              <a:ea typeface="+mn-lt"/>
              <a:cs typeface="+mn-lt"/>
            </a:endParaRPr>
          </a:p>
          <a:p>
            <a:pPr>
              <a:lnSpc>
                <a:spcPct val="90000"/>
              </a:lnSpc>
              <a:spcBef>
                <a:spcPts val="1000"/>
              </a:spcBef>
            </a:pPr>
            <a:r>
              <a:rPr lang="en-US" dirty="0">
                <a:hlinkClick r:id="rId5"/>
              </a:rPr>
              <a:t>safety@regis.edu</a:t>
            </a:r>
            <a:endParaRPr lang="en-US" dirty="0">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r>
              <a:rPr lang="en-US" b="1" dirty="0"/>
              <a:t>THE OFFICE OF THE DEAN OF STUDENTS</a:t>
            </a:r>
            <a:r>
              <a:rPr lang="en-US" dirty="0"/>
              <a:t> </a:t>
            </a:r>
            <a:endParaRPr lang="en-US" dirty="0">
              <a:ea typeface="+mn-lt"/>
              <a:cs typeface="+mn-lt"/>
            </a:endParaRPr>
          </a:p>
          <a:p>
            <a:pPr>
              <a:lnSpc>
                <a:spcPct val="90000"/>
              </a:lnSpc>
              <a:spcBef>
                <a:spcPts val="1000"/>
              </a:spcBef>
            </a:pPr>
            <a:r>
              <a:rPr lang="en-US" dirty="0"/>
              <a:t>Serves students </a:t>
            </a:r>
            <a:endParaRPr lang="en-US" dirty="0">
              <a:ea typeface="+mn-lt"/>
              <a:cs typeface="+mn-lt"/>
            </a:endParaRPr>
          </a:p>
          <a:p>
            <a:pPr>
              <a:lnSpc>
                <a:spcPct val="90000"/>
              </a:lnSpc>
              <a:spcBef>
                <a:spcPts val="1000"/>
              </a:spcBef>
            </a:pPr>
            <a:r>
              <a:rPr lang="en-US" dirty="0"/>
              <a:t>Student Center room 223 </a:t>
            </a:r>
            <a:endParaRPr lang="en-US" dirty="0">
              <a:ea typeface="+mn-lt"/>
              <a:cs typeface="+mn-lt"/>
            </a:endParaRPr>
          </a:p>
          <a:p>
            <a:pPr>
              <a:lnSpc>
                <a:spcPct val="90000"/>
              </a:lnSpc>
              <a:spcBef>
                <a:spcPts val="1000"/>
              </a:spcBef>
            </a:pPr>
            <a:r>
              <a:rPr lang="en-US" dirty="0"/>
              <a:t>303.458.4086</a:t>
            </a:r>
            <a:endParaRPr lang="en-US" dirty="0">
              <a:ea typeface="+mn-lt"/>
              <a:cs typeface="+mn-lt"/>
            </a:endParaRPr>
          </a:p>
          <a:p>
            <a:pPr marL="285750" indent="-285750">
              <a:lnSpc>
                <a:spcPct val="90000"/>
              </a:lnSpc>
              <a:spcBef>
                <a:spcPts val="1000"/>
              </a:spcBef>
              <a:buFont typeface="Arial,Sans-Serif"/>
              <a:buChar char="•"/>
            </a:pPr>
            <a:endParaRPr lang="en-US" dirty="0">
              <a:ea typeface="+mn-lt"/>
              <a:cs typeface="+mn-lt"/>
            </a:endParaRPr>
          </a:p>
          <a:p>
            <a:endParaRPr lang="en-US" dirty="0">
              <a:ea typeface="+mn-lt"/>
              <a:cs typeface="+mn-lt"/>
            </a:endParaRPr>
          </a:p>
          <a:p>
            <a:pPr algn="l"/>
            <a:endParaRPr lang="en-US" dirty="0"/>
          </a:p>
        </p:txBody>
      </p:sp>
    </p:spTree>
    <p:extLst>
      <p:ext uri="{BB962C8B-B14F-4D97-AF65-F5344CB8AC3E}">
        <p14:creationId xmlns:p14="http://schemas.microsoft.com/office/powerpoint/2010/main" val="426987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F1C59-A490-4AD0-9911-88846FC931C9}"/>
              </a:ext>
            </a:extLst>
          </p:cNvPr>
          <p:cNvSpPr>
            <a:spLocks noGrp="1"/>
          </p:cNvSpPr>
          <p:nvPr>
            <p:ph type="title"/>
          </p:nvPr>
        </p:nvSpPr>
        <p:spPr>
          <a:xfrm>
            <a:off x="1558990" y="149078"/>
            <a:ext cx="9601200" cy="1143000"/>
          </a:xfrm>
        </p:spPr>
        <p:txBody>
          <a:bodyPr/>
          <a:lstStyle/>
          <a:p>
            <a:r>
              <a:rPr lang="en-US" dirty="0"/>
              <a:t>Confidential Off Campus Resources</a:t>
            </a:r>
          </a:p>
        </p:txBody>
      </p:sp>
      <p:sp>
        <p:nvSpPr>
          <p:cNvPr id="3" name="TextBox 2">
            <a:extLst>
              <a:ext uri="{FF2B5EF4-FFF2-40B4-BE49-F238E27FC236}">
                <a16:creationId xmlns:a16="http://schemas.microsoft.com/office/drawing/2014/main" id="{969A36D0-0207-4A64-BBA2-98B689F3618A}"/>
              </a:ext>
            </a:extLst>
          </p:cNvPr>
          <p:cNvSpPr txBox="1"/>
          <p:nvPr/>
        </p:nvSpPr>
        <p:spPr>
          <a:xfrm>
            <a:off x="724190" y="1676400"/>
            <a:ext cx="5018242" cy="63720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b="1" dirty="0">
                <a:ea typeface="+mn-lt"/>
                <a:cs typeface="+mn-lt"/>
              </a:rPr>
              <a:t>SAFEHOUSE DENVER</a:t>
            </a:r>
            <a:r>
              <a:rPr lang="en-US" sz="1600" dirty="0">
                <a:ea typeface="+mn-lt"/>
                <a:cs typeface="+mn-lt"/>
              </a:rPr>
              <a:t> </a:t>
            </a:r>
          </a:p>
          <a:p>
            <a:pPr>
              <a:lnSpc>
                <a:spcPct val="90000"/>
              </a:lnSpc>
              <a:spcBef>
                <a:spcPts val="1000"/>
              </a:spcBef>
            </a:pPr>
            <a:r>
              <a:rPr lang="en-US" sz="1600" dirty="0">
                <a:ea typeface="+mn-lt"/>
                <a:cs typeface="+mn-lt"/>
                <a:hlinkClick r:id="rId2"/>
              </a:rPr>
              <a:t>www.safehouse-denver.org</a:t>
            </a:r>
            <a:r>
              <a:rPr lang="en-US" sz="1600" dirty="0">
                <a:ea typeface="+mn-lt"/>
                <a:cs typeface="+mn-lt"/>
              </a:rPr>
              <a:t> </a:t>
            </a:r>
          </a:p>
          <a:p>
            <a:pPr>
              <a:lnSpc>
                <a:spcPct val="90000"/>
              </a:lnSpc>
              <a:spcBef>
                <a:spcPts val="1000"/>
              </a:spcBef>
            </a:pPr>
            <a:r>
              <a:rPr lang="en-US" sz="1600" dirty="0">
                <a:ea typeface="+mn-lt"/>
                <a:cs typeface="+mn-lt"/>
              </a:rPr>
              <a:t>24-hour domestic violence hotline: </a:t>
            </a:r>
          </a:p>
          <a:p>
            <a:pPr>
              <a:lnSpc>
                <a:spcPct val="90000"/>
              </a:lnSpc>
              <a:spcBef>
                <a:spcPts val="1000"/>
              </a:spcBef>
            </a:pPr>
            <a:r>
              <a:rPr lang="en-US" sz="1600" dirty="0">
                <a:ea typeface="+mn-lt"/>
                <a:cs typeface="+mn-lt"/>
              </a:rPr>
              <a:t>303.328.9989</a:t>
            </a:r>
          </a:p>
          <a:p>
            <a:pPr>
              <a:lnSpc>
                <a:spcPct val="90000"/>
              </a:lnSpc>
              <a:spcBef>
                <a:spcPts val="1000"/>
              </a:spcBef>
            </a:pPr>
            <a:endParaRPr lang="en-US" sz="1600" dirty="0">
              <a:ea typeface="+mn-lt"/>
              <a:cs typeface="+mn-lt"/>
            </a:endParaRPr>
          </a:p>
          <a:p>
            <a:pPr>
              <a:lnSpc>
                <a:spcPct val="90000"/>
              </a:lnSpc>
              <a:spcBef>
                <a:spcPts val="1000"/>
              </a:spcBef>
            </a:pPr>
            <a:r>
              <a:rPr lang="en-US" sz="1600" b="1" dirty="0">
                <a:ea typeface="+mn-lt"/>
                <a:cs typeface="+mn-lt"/>
              </a:rPr>
              <a:t>THE BLUE BENCH</a:t>
            </a:r>
            <a:r>
              <a:rPr lang="en-US" sz="1600" dirty="0">
                <a:ea typeface="+mn-lt"/>
                <a:cs typeface="+mn-lt"/>
              </a:rPr>
              <a:t> </a:t>
            </a:r>
          </a:p>
          <a:p>
            <a:pPr>
              <a:lnSpc>
                <a:spcPct val="90000"/>
              </a:lnSpc>
              <a:spcBef>
                <a:spcPts val="1000"/>
              </a:spcBef>
            </a:pPr>
            <a:r>
              <a:rPr lang="en-US" sz="1600" dirty="0">
                <a:ea typeface="+mn-lt"/>
                <a:cs typeface="+mn-lt"/>
                <a:hlinkClick r:id="rId3"/>
              </a:rPr>
              <a:t>www.thebluebench.org</a:t>
            </a:r>
            <a:r>
              <a:rPr lang="en-US" sz="1600" dirty="0">
                <a:ea typeface="+mn-lt"/>
                <a:cs typeface="+mn-lt"/>
              </a:rPr>
              <a:t>  </a:t>
            </a:r>
          </a:p>
          <a:p>
            <a:pPr>
              <a:lnSpc>
                <a:spcPct val="90000"/>
              </a:lnSpc>
              <a:spcBef>
                <a:spcPts val="1000"/>
              </a:spcBef>
            </a:pPr>
            <a:r>
              <a:rPr lang="en-US" sz="1600" dirty="0">
                <a:ea typeface="+mn-lt"/>
                <a:cs typeface="+mn-lt"/>
              </a:rPr>
              <a:t>24-hour sexual assault hotline: </a:t>
            </a:r>
          </a:p>
          <a:p>
            <a:pPr>
              <a:lnSpc>
                <a:spcPct val="90000"/>
              </a:lnSpc>
              <a:spcBef>
                <a:spcPts val="1000"/>
              </a:spcBef>
            </a:pPr>
            <a:r>
              <a:rPr lang="en-US" sz="1600" dirty="0">
                <a:ea typeface="+mn-lt"/>
                <a:cs typeface="+mn-lt"/>
              </a:rPr>
              <a:t>303.322.7273</a:t>
            </a:r>
          </a:p>
          <a:p>
            <a:pPr>
              <a:lnSpc>
                <a:spcPct val="90000"/>
              </a:lnSpc>
              <a:spcBef>
                <a:spcPts val="1000"/>
              </a:spcBef>
            </a:pPr>
            <a:endParaRPr lang="en-US" sz="1600" dirty="0">
              <a:ea typeface="+mn-lt"/>
              <a:cs typeface="+mn-lt"/>
            </a:endParaRPr>
          </a:p>
          <a:p>
            <a:pPr>
              <a:lnSpc>
                <a:spcPct val="90000"/>
              </a:lnSpc>
              <a:spcBef>
                <a:spcPts val="1000"/>
              </a:spcBef>
            </a:pPr>
            <a:r>
              <a:rPr lang="en-US" sz="1600" b="1" dirty="0">
                <a:ea typeface="+mn-lt"/>
                <a:cs typeface="+mn-lt"/>
              </a:rPr>
              <a:t>EMERGENCY DEPARTMENT SOCIAL WORKER</a:t>
            </a:r>
            <a:r>
              <a:rPr lang="en-US" sz="1600" dirty="0">
                <a:ea typeface="+mn-lt"/>
                <a:cs typeface="+mn-lt"/>
              </a:rPr>
              <a:t> </a:t>
            </a:r>
          </a:p>
          <a:p>
            <a:pPr>
              <a:lnSpc>
                <a:spcPct val="90000"/>
              </a:lnSpc>
              <a:spcBef>
                <a:spcPts val="1000"/>
              </a:spcBef>
            </a:pPr>
            <a:r>
              <a:rPr lang="en-US" sz="1600" dirty="0">
                <a:ea typeface="+mn-lt"/>
                <a:cs typeface="+mn-lt"/>
                <a:hlinkClick r:id="rId4"/>
              </a:rPr>
              <a:t>www.denverhealth.org</a:t>
            </a:r>
            <a:r>
              <a:rPr lang="en-US" sz="1600" dirty="0">
                <a:ea typeface="+mn-lt"/>
                <a:cs typeface="+mn-lt"/>
              </a:rPr>
              <a:t> </a:t>
            </a:r>
          </a:p>
          <a:p>
            <a:pPr>
              <a:lnSpc>
                <a:spcPct val="90000"/>
              </a:lnSpc>
              <a:spcBef>
                <a:spcPts val="1000"/>
              </a:spcBef>
            </a:pPr>
            <a:r>
              <a:rPr lang="en-US" sz="1600" dirty="0">
                <a:ea typeface="+mn-lt"/>
                <a:cs typeface="+mn-lt"/>
              </a:rPr>
              <a:t>24-hour ER Contact: </a:t>
            </a:r>
          </a:p>
          <a:p>
            <a:pPr>
              <a:lnSpc>
                <a:spcPct val="90000"/>
              </a:lnSpc>
              <a:spcBef>
                <a:spcPts val="1000"/>
              </a:spcBef>
            </a:pPr>
            <a:r>
              <a:rPr lang="en-US" sz="1600" dirty="0">
                <a:ea typeface="+mn-lt"/>
                <a:cs typeface="+mn-lt"/>
              </a:rPr>
              <a:t>303.602.3308</a:t>
            </a:r>
          </a:p>
          <a:p>
            <a:pPr>
              <a:lnSpc>
                <a:spcPct val="90000"/>
              </a:lnSpc>
              <a:spcBef>
                <a:spcPts val="1000"/>
              </a:spcBef>
            </a:pPr>
            <a:endParaRPr lang="en-US" dirty="0">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endParaRPr lang="en-US" dirty="0">
              <a:ea typeface="+mn-lt"/>
              <a:cs typeface="+mn-lt"/>
            </a:endParaRPr>
          </a:p>
        </p:txBody>
      </p:sp>
      <p:sp>
        <p:nvSpPr>
          <p:cNvPr id="4" name="TextBox 3">
            <a:extLst>
              <a:ext uri="{FF2B5EF4-FFF2-40B4-BE49-F238E27FC236}">
                <a16:creationId xmlns:a16="http://schemas.microsoft.com/office/drawing/2014/main" id="{301B7DE4-15CD-4370-A7CE-BC9E8C5B3EB8}"/>
              </a:ext>
            </a:extLst>
          </p:cNvPr>
          <p:cNvSpPr txBox="1"/>
          <p:nvPr/>
        </p:nvSpPr>
        <p:spPr>
          <a:xfrm>
            <a:off x="5742432" y="1988449"/>
            <a:ext cx="4866177" cy="4792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dirty="0"/>
              <a:t>ROCKY MOUNTAIN CRISIS PARTNERS</a:t>
            </a:r>
            <a:r>
              <a:rPr lang="en-US" dirty="0"/>
              <a:t> </a:t>
            </a:r>
            <a:endParaRPr lang="en-US" dirty="0">
              <a:ea typeface="+mn-lt"/>
              <a:cs typeface="+mn-lt"/>
            </a:endParaRPr>
          </a:p>
          <a:p>
            <a:pPr>
              <a:lnSpc>
                <a:spcPct val="90000"/>
              </a:lnSpc>
              <a:spcBef>
                <a:spcPts val="1000"/>
              </a:spcBef>
            </a:pPr>
            <a:r>
              <a:rPr lang="en-US" dirty="0">
                <a:hlinkClick r:id="rId5"/>
              </a:rPr>
              <a:t>www.metrocrisisservices.org</a:t>
            </a:r>
            <a:r>
              <a:rPr lang="en-US" dirty="0"/>
              <a:t> </a:t>
            </a:r>
            <a:endParaRPr lang="en-US" dirty="0">
              <a:ea typeface="+mn-lt"/>
              <a:cs typeface="+mn-lt"/>
            </a:endParaRPr>
          </a:p>
          <a:p>
            <a:pPr>
              <a:lnSpc>
                <a:spcPct val="90000"/>
              </a:lnSpc>
              <a:spcBef>
                <a:spcPts val="1000"/>
              </a:spcBef>
            </a:pPr>
            <a:r>
              <a:rPr lang="en-US" dirty="0"/>
              <a:t>24-hour crisis intervention services: </a:t>
            </a:r>
            <a:endParaRPr lang="en-US" dirty="0">
              <a:ea typeface="+mn-lt"/>
              <a:cs typeface="+mn-lt"/>
            </a:endParaRPr>
          </a:p>
          <a:p>
            <a:pPr>
              <a:lnSpc>
                <a:spcPct val="90000"/>
              </a:lnSpc>
              <a:spcBef>
                <a:spcPts val="1000"/>
              </a:spcBef>
            </a:pPr>
            <a:r>
              <a:rPr lang="en-US" dirty="0"/>
              <a:t>1.844.493.TALK (8255)</a:t>
            </a:r>
            <a:endParaRPr lang="en-US" dirty="0">
              <a:ea typeface="+mn-lt"/>
              <a:cs typeface="+mn-lt"/>
            </a:endParaRPr>
          </a:p>
          <a:p>
            <a:pPr>
              <a:lnSpc>
                <a:spcPct val="90000"/>
              </a:lnSpc>
              <a:spcBef>
                <a:spcPts val="1000"/>
              </a:spcBef>
            </a:pPr>
            <a:endParaRPr lang="en-US" dirty="0">
              <a:ea typeface="+mn-lt"/>
              <a:cs typeface="+mn-lt"/>
            </a:endParaRPr>
          </a:p>
          <a:p>
            <a:pPr>
              <a:lnSpc>
                <a:spcPct val="90000"/>
              </a:lnSpc>
              <a:spcBef>
                <a:spcPts val="1000"/>
              </a:spcBef>
            </a:pPr>
            <a:r>
              <a:rPr lang="en-US" b="1" dirty="0"/>
              <a:t>DENVER HEALTH HOSPITAL </a:t>
            </a:r>
            <a:r>
              <a:rPr lang="en-US" dirty="0"/>
              <a:t> </a:t>
            </a:r>
            <a:endParaRPr lang="en-US" dirty="0">
              <a:ea typeface="+mn-lt"/>
              <a:cs typeface="+mn-lt"/>
            </a:endParaRPr>
          </a:p>
          <a:p>
            <a:pPr>
              <a:lnSpc>
                <a:spcPct val="90000"/>
              </a:lnSpc>
              <a:spcBef>
                <a:spcPts val="1000"/>
              </a:spcBef>
            </a:pPr>
            <a:r>
              <a:rPr lang="en-US" dirty="0">
                <a:hlinkClick r:id="rId4"/>
              </a:rPr>
              <a:t>www.denverhealth.org</a:t>
            </a:r>
            <a:r>
              <a:rPr lang="en-US" dirty="0"/>
              <a:t> </a:t>
            </a:r>
            <a:endParaRPr lang="en-US" dirty="0">
              <a:ea typeface="+mn-lt"/>
              <a:cs typeface="+mn-lt"/>
            </a:endParaRPr>
          </a:p>
          <a:p>
            <a:pPr>
              <a:lnSpc>
                <a:spcPct val="90000"/>
              </a:lnSpc>
              <a:spcBef>
                <a:spcPts val="1000"/>
              </a:spcBef>
            </a:pPr>
            <a:r>
              <a:rPr lang="en-US" dirty="0"/>
              <a:t>303.602.3007</a:t>
            </a:r>
            <a:endParaRPr lang="en-US" dirty="0">
              <a:ea typeface="+mn-lt"/>
              <a:cs typeface="+mn-lt"/>
            </a:endParaRPr>
          </a:p>
          <a:p>
            <a:pPr>
              <a:lnSpc>
                <a:spcPct val="90000"/>
              </a:lnSpc>
              <a:spcBef>
                <a:spcPts val="1000"/>
              </a:spcBef>
            </a:pPr>
            <a:r>
              <a:rPr lang="en-US" dirty="0"/>
              <a:t>To get checked out after a sexual assault, go to the emergency room entrance and ask for a SANE nurse (sexual assault nurse examiner)</a:t>
            </a:r>
            <a:endParaRPr lang="en-US" dirty="0">
              <a:ea typeface="+mn-lt"/>
              <a:cs typeface="+mn-lt"/>
            </a:endParaRPr>
          </a:p>
          <a:p>
            <a:pPr marL="285750" indent="-285750">
              <a:lnSpc>
                <a:spcPct val="90000"/>
              </a:lnSpc>
              <a:spcBef>
                <a:spcPts val="1000"/>
              </a:spcBef>
              <a:buFont typeface="Arial,Sans-Serif"/>
              <a:buChar char="•"/>
            </a:pPr>
            <a:endParaRPr lang="en-US" dirty="0">
              <a:ea typeface="+mn-lt"/>
              <a:cs typeface="+mn-lt"/>
            </a:endParaRPr>
          </a:p>
          <a:p>
            <a:endParaRPr lang="en-US" dirty="0">
              <a:ea typeface="+mn-lt"/>
              <a:cs typeface="+mn-lt"/>
            </a:endParaRPr>
          </a:p>
          <a:p>
            <a:pPr algn="l"/>
            <a:endParaRPr lang="en-US" dirty="0"/>
          </a:p>
        </p:txBody>
      </p:sp>
    </p:spTree>
    <p:extLst>
      <p:ext uri="{BB962C8B-B14F-4D97-AF65-F5344CB8AC3E}">
        <p14:creationId xmlns:p14="http://schemas.microsoft.com/office/powerpoint/2010/main" val="300576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E1B6-8950-4E48-AE76-794C3EAC0E7B}"/>
              </a:ext>
            </a:extLst>
          </p:cNvPr>
          <p:cNvSpPr>
            <a:spLocks noGrp="1"/>
          </p:cNvSpPr>
          <p:nvPr>
            <p:ph type="title"/>
          </p:nvPr>
        </p:nvSpPr>
        <p:spPr/>
        <p:txBody>
          <a:bodyPr/>
          <a:lstStyle/>
          <a:p>
            <a:r>
              <a:rPr lang="en-US" dirty="0"/>
              <a:t>EO and Title IX when it comes to Athletics.</a:t>
            </a:r>
          </a:p>
        </p:txBody>
      </p:sp>
      <p:sp>
        <p:nvSpPr>
          <p:cNvPr id="3" name="Rectangle 2">
            <a:extLst>
              <a:ext uri="{FF2B5EF4-FFF2-40B4-BE49-F238E27FC236}">
                <a16:creationId xmlns:a16="http://schemas.microsoft.com/office/drawing/2014/main" id="{631675DB-99D8-48B9-9EAB-B45B66FFA26A}"/>
              </a:ext>
            </a:extLst>
          </p:cNvPr>
          <p:cNvSpPr/>
          <p:nvPr/>
        </p:nvSpPr>
        <p:spPr>
          <a:xfrm>
            <a:off x="5606589" y="1817446"/>
            <a:ext cx="5972385" cy="1754326"/>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How do these spheres connect?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6386" name="Picture 2" descr="Vesica piscis - Wikipedia">
            <a:extLst>
              <a:ext uri="{FF2B5EF4-FFF2-40B4-BE49-F238E27FC236}">
                <a16:creationId xmlns:a16="http://schemas.microsoft.com/office/drawing/2014/main" id="{EDB098A5-9C9A-4A8E-83AD-F38527F9A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83" y="3187178"/>
            <a:ext cx="5281576" cy="35167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A96C79-8CD9-4280-99D8-215ECAF88867}"/>
              </a:ext>
            </a:extLst>
          </p:cNvPr>
          <p:cNvSpPr txBox="1"/>
          <p:nvPr/>
        </p:nvSpPr>
        <p:spPr>
          <a:xfrm>
            <a:off x="6236413" y="4520629"/>
            <a:ext cx="4589242" cy="923330"/>
          </a:xfrm>
          <a:prstGeom prst="rect">
            <a:avLst/>
          </a:prstGeom>
          <a:noFill/>
        </p:spPr>
        <p:txBody>
          <a:bodyPr wrap="square" rtlCol="0">
            <a:spAutoFit/>
          </a:bodyPr>
          <a:lstStyle/>
          <a:p>
            <a:r>
              <a:rPr lang="en-US" dirty="0"/>
              <a:t>Who can give an example of a Title VII or Title IX issue that might arise within the Athletics department? </a:t>
            </a:r>
          </a:p>
        </p:txBody>
      </p:sp>
      <p:sp>
        <p:nvSpPr>
          <p:cNvPr id="5" name="TextBox 4">
            <a:extLst>
              <a:ext uri="{FF2B5EF4-FFF2-40B4-BE49-F238E27FC236}">
                <a16:creationId xmlns:a16="http://schemas.microsoft.com/office/drawing/2014/main" id="{CE084BAE-D0EE-4477-B058-4F4CEE9CE966}"/>
              </a:ext>
            </a:extLst>
          </p:cNvPr>
          <p:cNvSpPr txBox="1"/>
          <p:nvPr/>
        </p:nvSpPr>
        <p:spPr>
          <a:xfrm>
            <a:off x="4393324" y="3983421"/>
            <a:ext cx="1095172" cy="369332"/>
          </a:xfrm>
          <a:prstGeom prst="rect">
            <a:avLst/>
          </a:prstGeom>
          <a:noFill/>
        </p:spPr>
        <p:txBody>
          <a:bodyPr wrap="none" rtlCol="0">
            <a:spAutoFit/>
          </a:bodyPr>
          <a:lstStyle/>
          <a:p>
            <a:r>
              <a:rPr lang="en-US" dirty="0"/>
              <a:t>Athletics</a:t>
            </a:r>
          </a:p>
        </p:txBody>
      </p:sp>
      <p:sp>
        <p:nvSpPr>
          <p:cNvPr id="6" name="TextBox 5">
            <a:extLst>
              <a:ext uri="{FF2B5EF4-FFF2-40B4-BE49-F238E27FC236}">
                <a16:creationId xmlns:a16="http://schemas.microsoft.com/office/drawing/2014/main" id="{BEE6C387-623E-4C8D-A103-C611811A5957}"/>
              </a:ext>
            </a:extLst>
          </p:cNvPr>
          <p:cNvSpPr txBox="1"/>
          <p:nvPr/>
        </p:nvSpPr>
        <p:spPr>
          <a:xfrm>
            <a:off x="992024" y="3984891"/>
            <a:ext cx="1553630" cy="369332"/>
          </a:xfrm>
          <a:prstGeom prst="rect">
            <a:avLst/>
          </a:prstGeom>
          <a:noFill/>
        </p:spPr>
        <p:txBody>
          <a:bodyPr wrap="none" rtlCol="0">
            <a:spAutoFit/>
          </a:bodyPr>
          <a:lstStyle/>
          <a:p>
            <a:r>
              <a:rPr lang="en-US" dirty="0"/>
              <a:t>EO &amp; Title IX</a:t>
            </a:r>
          </a:p>
        </p:txBody>
      </p:sp>
      <p:sp>
        <p:nvSpPr>
          <p:cNvPr id="7" name="TextBox 6">
            <a:extLst>
              <a:ext uri="{FF2B5EF4-FFF2-40B4-BE49-F238E27FC236}">
                <a16:creationId xmlns:a16="http://schemas.microsoft.com/office/drawing/2014/main" id="{B044A70B-67BE-4B56-A974-2497620851A0}"/>
              </a:ext>
            </a:extLst>
          </p:cNvPr>
          <p:cNvSpPr txBox="1"/>
          <p:nvPr/>
        </p:nvSpPr>
        <p:spPr>
          <a:xfrm>
            <a:off x="3092549" y="4612962"/>
            <a:ext cx="492443"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424088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B2CE02-6471-41A4-BE87-2F76481E3C29}"/>
              </a:ext>
            </a:extLst>
          </p:cNvPr>
          <p:cNvSpPr/>
          <p:nvPr/>
        </p:nvSpPr>
        <p:spPr>
          <a:xfrm>
            <a:off x="3317530" y="2764135"/>
            <a:ext cx="555376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Scenario Training</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036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5EA4-956B-45C9-925F-D0183E503449}"/>
              </a:ext>
            </a:extLst>
          </p:cNvPr>
          <p:cNvSpPr>
            <a:spLocks noGrp="1"/>
          </p:cNvSpPr>
          <p:nvPr>
            <p:ph type="title"/>
          </p:nvPr>
        </p:nvSpPr>
        <p:spPr>
          <a:xfrm>
            <a:off x="1420814" y="3012440"/>
            <a:ext cx="9601200" cy="1143000"/>
          </a:xfrm>
        </p:spPr>
        <p:txBody>
          <a:bodyPr>
            <a:normAutofit fontScale="90000"/>
          </a:bodyPr>
          <a:lstStyle/>
          <a:p>
            <a:r>
              <a:rPr lang="en-US" dirty="0"/>
              <a:t>A student comes to you and tells you that they think they might have been sexually assaulted. They explain that they don’t remember much from the night before but they woke up in a dorm that wasn’t there own and their clothing was disheveled. How would you respond?</a:t>
            </a:r>
          </a:p>
        </p:txBody>
      </p:sp>
    </p:spTree>
    <p:extLst>
      <p:ext uri="{BB962C8B-B14F-4D97-AF65-F5344CB8AC3E}">
        <p14:creationId xmlns:p14="http://schemas.microsoft.com/office/powerpoint/2010/main" val="357709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EAB0-6CE9-4D52-B728-17D511BA2A75}"/>
              </a:ext>
            </a:extLst>
          </p:cNvPr>
          <p:cNvSpPr>
            <a:spLocks noGrp="1"/>
          </p:cNvSpPr>
          <p:nvPr>
            <p:ph type="title"/>
          </p:nvPr>
        </p:nvSpPr>
        <p:spPr>
          <a:xfrm>
            <a:off x="1583374" y="2545080"/>
            <a:ext cx="9601200" cy="1143000"/>
          </a:xfrm>
        </p:spPr>
        <p:txBody>
          <a:bodyPr>
            <a:normAutofit fontScale="90000"/>
          </a:bodyPr>
          <a:lstStyle/>
          <a:p>
            <a:r>
              <a:rPr lang="en-US" dirty="0"/>
              <a:t>A friend tells you that </a:t>
            </a:r>
            <a:r>
              <a:rPr lang="en-US"/>
              <a:t>another student used </a:t>
            </a:r>
            <a:r>
              <a:rPr lang="en-US" dirty="0"/>
              <a:t>a racial epithet (slur) to describe a minority group while on campus. How do you respond?</a:t>
            </a:r>
          </a:p>
        </p:txBody>
      </p:sp>
    </p:spTree>
    <p:extLst>
      <p:ext uri="{BB962C8B-B14F-4D97-AF65-F5344CB8AC3E}">
        <p14:creationId xmlns:p14="http://schemas.microsoft.com/office/powerpoint/2010/main" val="382804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6C18-A3C7-4A2D-B644-5A29E8A48A22}"/>
              </a:ext>
            </a:extLst>
          </p:cNvPr>
          <p:cNvSpPr>
            <a:spLocks noGrp="1"/>
          </p:cNvSpPr>
          <p:nvPr>
            <p:ph type="title"/>
          </p:nvPr>
        </p:nvSpPr>
        <p:spPr>
          <a:xfrm>
            <a:off x="1441134" y="2199640"/>
            <a:ext cx="9601200" cy="1143000"/>
          </a:xfrm>
        </p:spPr>
        <p:txBody>
          <a:bodyPr>
            <a:normAutofit fontScale="90000"/>
          </a:bodyPr>
          <a:lstStyle/>
          <a:p>
            <a:r>
              <a:rPr lang="en-US" dirty="0"/>
              <a:t>You see a post of a student intoxicated online and passed out in a corner. The student has derogatory speech regarding their sexual orientation written on them in sharpie. The student is believed to be gay but you don’t know whether or not it is true. How do you respond? </a:t>
            </a:r>
          </a:p>
        </p:txBody>
      </p:sp>
    </p:spTree>
    <p:extLst>
      <p:ext uri="{BB962C8B-B14F-4D97-AF65-F5344CB8AC3E}">
        <p14:creationId xmlns:p14="http://schemas.microsoft.com/office/powerpoint/2010/main" val="4699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Questions?</a:t>
            </a:r>
          </a:p>
        </p:txBody>
      </p:sp>
      <p:pic>
        <p:nvPicPr>
          <p:cNvPr id="3" name="Picture 4" descr="Question mark on green pastel background">
            <a:extLst>
              <a:ext uri="{FF2B5EF4-FFF2-40B4-BE49-F238E27FC236}">
                <a16:creationId xmlns:a16="http://schemas.microsoft.com/office/drawing/2014/main" id="{E3FF2B26-8398-4D44-BE14-2F8255D5EFC1}"/>
              </a:ext>
            </a:extLst>
          </p:cNvPr>
          <p:cNvPicPr>
            <a:picLocks noGrp="1" noChangeAspect="1"/>
          </p:cNvPicPr>
          <p:nvPr>
            <p:ph type="pic" idx="1"/>
          </p:nvPr>
        </p:nvPicPr>
        <p:blipFill rotWithShape="1">
          <a:blip r:embed="rId3"/>
          <a:srcRect l="7550" r="7550"/>
          <a:stretch/>
        </p:blipFill>
        <p:spPr/>
      </p:pic>
    </p:spTree>
    <p:extLst>
      <p:ext uri="{BB962C8B-B14F-4D97-AF65-F5344CB8AC3E}">
        <p14:creationId xmlns:p14="http://schemas.microsoft.com/office/powerpoint/2010/main" val="26700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ea typeface="+mn-lt"/>
                <a:cs typeface="+mn-lt"/>
              </a:rPr>
              <a:t>Kassandra Alberico EO &amp; Title IX Coordinator</a:t>
            </a:r>
            <a:endParaRPr lang="en-US" dirty="0">
              <a:ea typeface="+mn-lt"/>
              <a:cs typeface="+mn-lt"/>
            </a:endParaRPr>
          </a:p>
          <a:p>
            <a:pPr marL="223520" indent="-223520">
              <a:lnSpc>
                <a:spcPct val="100000"/>
              </a:lnSpc>
              <a:spcBef>
                <a:spcPts val="1000"/>
              </a:spcBef>
            </a:pPr>
            <a:r>
              <a:rPr lang="en-US" dirty="0">
                <a:ea typeface="+mn-lt"/>
                <a:cs typeface="+mn-lt"/>
              </a:rPr>
              <a:t>303.964.6435</a:t>
            </a:r>
          </a:p>
          <a:p>
            <a:pPr marL="223520" indent="-223520">
              <a:lnSpc>
                <a:spcPct val="100000"/>
              </a:lnSpc>
              <a:spcBef>
                <a:spcPts val="0"/>
              </a:spcBef>
            </a:pPr>
            <a:r>
              <a:rPr lang="en-US" dirty="0">
                <a:ea typeface="+mn-lt"/>
                <a:cs typeface="+mn-lt"/>
                <a:hlinkClick r:id="rId2"/>
              </a:rPr>
              <a:t>kalberico@regis.edu</a:t>
            </a:r>
            <a:endParaRPr lang="en-US" dirty="0">
              <a:ea typeface="+mn-lt"/>
              <a:cs typeface="+mn-lt"/>
            </a:endParaRPr>
          </a:p>
          <a:p>
            <a:pPr marL="0" indent="0">
              <a:lnSpc>
                <a:spcPct val="100000"/>
              </a:lnSpc>
              <a:spcBef>
                <a:spcPts val="0"/>
              </a:spcBef>
              <a:buNone/>
            </a:pPr>
            <a:endParaRPr lang="en-US" b="1" dirty="0">
              <a:ea typeface="+mn-lt"/>
              <a:cs typeface="+mn-lt"/>
            </a:endParaRPr>
          </a:p>
          <a:p>
            <a:pPr marL="0" indent="0">
              <a:lnSpc>
                <a:spcPct val="100000"/>
              </a:lnSpc>
              <a:spcBef>
                <a:spcPts val="0"/>
              </a:spcBef>
              <a:buNone/>
            </a:pPr>
            <a:endParaRPr lang="en-US" b="1" dirty="0"/>
          </a:p>
          <a:p>
            <a:pPr marL="0" indent="0">
              <a:lnSpc>
                <a:spcPct val="100000"/>
              </a:lnSpc>
              <a:spcBef>
                <a:spcPts val="0"/>
              </a:spcBef>
              <a:buNone/>
            </a:pPr>
            <a:endParaRPr lang="en-US" dirty="0"/>
          </a:p>
        </p:txBody>
      </p:sp>
    </p:spTree>
    <p:extLst>
      <p:ext uri="{BB962C8B-B14F-4D97-AF65-F5344CB8AC3E}">
        <p14:creationId xmlns:p14="http://schemas.microsoft.com/office/powerpoint/2010/main" val="9653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934B-62D8-46CC-977E-50ACFB73E85F}"/>
              </a:ext>
            </a:extLst>
          </p:cNvPr>
          <p:cNvSpPr>
            <a:spLocks noGrp="1"/>
          </p:cNvSpPr>
          <p:nvPr>
            <p:ph type="title"/>
          </p:nvPr>
        </p:nvSpPr>
        <p:spPr>
          <a:xfrm>
            <a:off x="1549047" y="165116"/>
            <a:ext cx="9601200" cy="1143000"/>
          </a:xfrm>
        </p:spPr>
        <p:txBody>
          <a:bodyPr/>
          <a:lstStyle/>
          <a:p>
            <a:pPr algn="ctr"/>
            <a:r>
              <a:rPr lang="en-US" dirty="0"/>
              <a:t>Who is she? </a:t>
            </a:r>
          </a:p>
        </p:txBody>
      </p:sp>
      <p:pic>
        <p:nvPicPr>
          <p:cNvPr id="1028" name="Picture 4" descr="Mean Girls Lohan GIF - Mean Girls Lohan Fetch GIFs">
            <a:extLst>
              <a:ext uri="{FF2B5EF4-FFF2-40B4-BE49-F238E27FC236}">
                <a16:creationId xmlns:a16="http://schemas.microsoft.com/office/drawing/2014/main" id="{6C40B20F-1AAC-4557-B336-FFC77A0D4C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26095" y="1380713"/>
            <a:ext cx="8722417" cy="490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5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3 Best Things to Do in New York - What is New York Most Famous For? – Go  Guides">
            <a:extLst>
              <a:ext uri="{FF2B5EF4-FFF2-40B4-BE49-F238E27FC236}">
                <a16:creationId xmlns:a16="http://schemas.microsoft.com/office/drawing/2014/main" id="{9AD4A036-1AEF-48F5-A52A-87C85E5F9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12" y="890587"/>
            <a:ext cx="7818376" cy="520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7300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pstate New York Weekend Trips">
            <a:extLst>
              <a:ext uri="{FF2B5EF4-FFF2-40B4-BE49-F238E27FC236}">
                <a16:creationId xmlns:a16="http://schemas.microsoft.com/office/drawing/2014/main" id="{921F60E8-9A21-42F9-AE5C-C5E3CC126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073" y="1171851"/>
            <a:ext cx="10361989" cy="423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1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arence, NY: Things To Do, Restaurants &amp; Hotels">
            <a:extLst>
              <a:ext uri="{FF2B5EF4-FFF2-40B4-BE49-F238E27FC236}">
                <a16:creationId xmlns:a16="http://schemas.microsoft.com/office/drawing/2014/main" id="{783E48B5-AAB8-4CC4-9272-548B924E90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469" y="2046828"/>
            <a:ext cx="5792817" cy="43446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arence Town Pool (@ClarTownPool) / Twitter">
            <a:extLst>
              <a:ext uri="{FF2B5EF4-FFF2-40B4-BE49-F238E27FC236}">
                <a16:creationId xmlns:a16="http://schemas.microsoft.com/office/drawing/2014/main" id="{51A688D4-D217-4721-85DD-E3DAAF735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847" y="731767"/>
            <a:ext cx="4854919" cy="22378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ving in Erie County | Erie County (New York) Government Home Page">
            <a:extLst>
              <a:ext uri="{FF2B5EF4-FFF2-40B4-BE49-F238E27FC236}">
                <a16:creationId xmlns:a16="http://schemas.microsoft.com/office/drawing/2014/main" id="{8970985A-CB1F-4DD1-8C6C-9E1757F2C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847" y="3429000"/>
            <a:ext cx="2262923" cy="246355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Buffalo Bills Wallpapers | Buffalo Bills - buffalobills.com">
            <a:extLst>
              <a:ext uri="{FF2B5EF4-FFF2-40B4-BE49-F238E27FC236}">
                <a16:creationId xmlns:a16="http://schemas.microsoft.com/office/drawing/2014/main" id="{940B6E41-F6B9-492E-840A-4EEA42484F46}"/>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Buffalo Bills Wallpaper Discover more American Football, Bills, Buffalo  Bills, Buffalo Bills Logo, Football wallpap… in 2022 | Buffalo bills logo,  Buffalo bills, Bills logo">
            <a:extLst>
              <a:ext uri="{FF2B5EF4-FFF2-40B4-BE49-F238E27FC236}">
                <a16:creationId xmlns:a16="http://schemas.microsoft.com/office/drawing/2014/main" id="{13A02D82-70E3-4036-B907-04510598D5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6091" y="3097176"/>
            <a:ext cx="2039675" cy="362608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larence High School partners with JH Bertrand for internships - JH Bertrand">
            <a:extLst>
              <a:ext uri="{FF2B5EF4-FFF2-40B4-BE49-F238E27FC236}">
                <a16:creationId xmlns:a16="http://schemas.microsoft.com/office/drawing/2014/main" id="{39F80DD8-9A4B-40DE-8EF4-9FBEBB526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6497" y="178225"/>
            <a:ext cx="2960070" cy="17472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BC476A9-ED2D-4DCA-8537-EC63254BD661}"/>
              </a:ext>
            </a:extLst>
          </p:cNvPr>
          <p:cNvSpPr/>
          <p:nvPr/>
        </p:nvSpPr>
        <p:spPr>
          <a:xfrm rot="20254198">
            <a:off x="-176899" y="590192"/>
            <a:ext cx="4339650"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Clarence, NY</a:t>
            </a:r>
          </a:p>
        </p:txBody>
      </p:sp>
    </p:spTree>
    <p:extLst>
      <p:ext uri="{BB962C8B-B14F-4D97-AF65-F5344CB8AC3E}">
        <p14:creationId xmlns:p14="http://schemas.microsoft.com/office/powerpoint/2010/main" val="281917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t's Like to Be Trapped by a Wall of Snow in Buffalo Storm - ABC News">
            <a:extLst>
              <a:ext uri="{FF2B5EF4-FFF2-40B4-BE49-F238E27FC236}">
                <a16:creationId xmlns:a16="http://schemas.microsoft.com/office/drawing/2014/main" id="{A7EE7223-6D82-4EB3-98F7-7A6D7DB35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32"/>
            <a:ext cx="5860743" cy="32966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stern New York Snow Storm Could Set Records | HuffPost Impact">
            <a:extLst>
              <a:ext uri="{FF2B5EF4-FFF2-40B4-BE49-F238E27FC236}">
                <a16:creationId xmlns:a16="http://schemas.microsoft.com/office/drawing/2014/main" id="{4ED8F25F-E5EC-4207-AF88-0245D4124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725" y="3429000"/>
            <a:ext cx="3343461" cy="33434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nowvember remembered | wgrz.com">
            <a:extLst>
              <a:ext uri="{FF2B5EF4-FFF2-40B4-BE49-F238E27FC236}">
                <a16:creationId xmlns:a16="http://schemas.microsoft.com/office/drawing/2014/main" id="{1FBCC8B3-4751-4AE0-A03E-45D2E862C1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54674"/>
            <a:ext cx="5860573" cy="32966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orgotten Buffalo featuring Buffalo Snow Storms">
            <a:extLst>
              <a:ext uri="{FF2B5EF4-FFF2-40B4-BE49-F238E27FC236}">
                <a16:creationId xmlns:a16="http://schemas.microsoft.com/office/drawing/2014/main" id="{223885BA-71DE-4634-87FF-903BBD65E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4725" y="194476"/>
            <a:ext cx="3793057" cy="30103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E2ADC01-95AD-4CA9-A00D-E16FAD59EDF4}"/>
              </a:ext>
            </a:extLst>
          </p:cNvPr>
          <p:cNvSpPr/>
          <p:nvPr/>
        </p:nvSpPr>
        <p:spPr>
          <a:xfrm>
            <a:off x="9225704" y="3311371"/>
            <a:ext cx="3096502"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Blizzards</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96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FF'S FAMOUS WINGS, Williamsville - Restaurant Reviews, Photos &amp; Phone  Number - Tripadvisor">
            <a:extLst>
              <a:ext uri="{FF2B5EF4-FFF2-40B4-BE49-F238E27FC236}">
                <a16:creationId xmlns:a16="http://schemas.microsoft.com/office/drawing/2014/main" id="{846798F4-A4C7-4A6A-A4DD-4B62E57E9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9" y="754996"/>
            <a:ext cx="5918461" cy="534800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oliday in Handcuffs (TV Movie 2006) - IMDb">
            <a:extLst>
              <a:ext uri="{FF2B5EF4-FFF2-40B4-BE49-F238E27FC236}">
                <a16:creationId xmlns:a16="http://schemas.microsoft.com/office/drawing/2014/main" id="{45F933A8-1ED8-45DA-9223-F1539C8ED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381" y="2431686"/>
            <a:ext cx="2747068" cy="41206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3 Blackity Black Christmas Movies Currently Streaming Online">
            <a:extLst>
              <a:ext uri="{FF2B5EF4-FFF2-40B4-BE49-F238E27FC236}">
                <a16:creationId xmlns:a16="http://schemas.microsoft.com/office/drawing/2014/main" id="{90E246BF-E32B-427F-AAE6-19A89CEFD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379" y="1258352"/>
            <a:ext cx="2747068" cy="41206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quot;Love Hard,&quot; a holiday catfish story masquerading as a romance, is a swipe right and a miss ...">
            <a:extLst>
              <a:ext uri="{FF2B5EF4-FFF2-40B4-BE49-F238E27FC236}">
                <a16:creationId xmlns:a16="http://schemas.microsoft.com/office/drawing/2014/main" id="{10C51420-01C9-4854-B16A-3C2A310ED3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3381" y="420624"/>
            <a:ext cx="2747069" cy="185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0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7442</TotalTime>
  <Words>1397</Words>
  <Application>Microsoft Office PowerPoint</Application>
  <PresentationFormat>Custom</PresentationFormat>
  <Paragraphs>178</Paragraphs>
  <Slides>39</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Arial,Sans-Serif</vt:lpstr>
      <vt:lpstr>Palatino Linotype</vt:lpstr>
      <vt:lpstr>Times New Roman</vt:lpstr>
      <vt:lpstr>Watercolor_16x9</vt:lpstr>
      <vt:lpstr>Discrimination &amp; Harassment:  Your rights and resources</vt:lpstr>
      <vt:lpstr>Agenda</vt:lpstr>
      <vt:lpstr>PowerPoint Presentation</vt:lpstr>
      <vt:lpstr>Who is she? </vt:lpstr>
      <vt:lpstr>PowerPoint Presentation</vt:lpstr>
      <vt:lpstr>PowerPoint Presentation</vt:lpstr>
      <vt:lpstr>PowerPoint Presentation</vt:lpstr>
      <vt:lpstr>PowerPoint Presentation</vt:lpstr>
      <vt:lpstr>PowerPoint Presentation</vt:lpstr>
      <vt:lpstr>PowerPoint Presentation</vt:lpstr>
      <vt:lpstr>Boxing and MMA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Kassandra Alberico, EO &amp; Title IX</vt:lpstr>
      <vt:lpstr>Responsibilities</vt:lpstr>
      <vt:lpstr>Mandated Reporters</vt:lpstr>
      <vt:lpstr>Discrimination, Sexual Misconduct, &amp; Retaliation</vt:lpstr>
      <vt:lpstr>Protected Classes</vt:lpstr>
      <vt:lpstr>Sexual Misconduct</vt:lpstr>
      <vt:lpstr>Retaliation</vt:lpstr>
      <vt:lpstr>Reporting to Regis</vt:lpstr>
      <vt:lpstr>Options</vt:lpstr>
      <vt:lpstr>Confidential Support</vt:lpstr>
      <vt:lpstr>Confidential On Campus Resources</vt:lpstr>
      <vt:lpstr>Confidential On Campus Resources</vt:lpstr>
      <vt:lpstr>Non-Confidential On Campus Resources</vt:lpstr>
      <vt:lpstr>Confidential Off Campus Resources</vt:lpstr>
      <vt:lpstr>EO and Title IX when it comes to Athletics.</vt:lpstr>
      <vt:lpstr>PowerPoint Presentation</vt:lpstr>
      <vt:lpstr>A student comes to you and tells you that they think they might have been sexually assaulted. They explain that they don’t remember much from the night before but they woke up in a dorm that wasn’t there own and their clothing was disheveled. How would you respond?</vt:lpstr>
      <vt:lpstr>A friend tells you that another student used a racial epithet (slur) to describe a minority group while on campus. How do you respond?</vt:lpstr>
      <vt:lpstr>You see a post of a student intoxicated online and passed out in a corner. The student has derogatory speech regarding their sexual orientation written on them in sharpie. The student is believed to be gay but you don’t know whether or not it is true. How do you respond? </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Eigsti, Heidi J</dc:creator>
  <cp:lastModifiedBy>Alberico, Kassandra</cp:lastModifiedBy>
  <cp:revision>40</cp:revision>
  <dcterms:created xsi:type="dcterms:W3CDTF">2020-09-09T20:32:18Z</dcterms:created>
  <dcterms:modified xsi:type="dcterms:W3CDTF">2023-03-14T15:51:46Z</dcterms:modified>
</cp:coreProperties>
</file>