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3" r:id="rId4"/>
  </p:sldMasterIdLst>
  <p:notesMasterIdLst>
    <p:notesMasterId r:id="rId54"/>
  </p:notesMasterIdLst>
  <p:sldIdLst>
    <p:sldId id="256" r:id="rId5"/>
    <p:sldId id="267" r:id="rId6"/>
    <p:sldId id="283" r:id="rId7"/>
    <p:sldId id="285" r:id="rId8"/>
    <p:sldId id="296" r:id="rId9"/>
    <p:sldId id="298" r:id="rId10"/>
    <p:sldId id="292" r:id="rId11"/>
    <p:sldId id="328" r:id="rId12"/>
    <p:sldId id="320" r:id="rId13"/>
    <p:sldId id="327" r:id="rId14"/>
    <p:sldId id="297" r:id="rId15"/>
    <p:sldId id="293" r:id="rId16"/>
    <p:sldId id="310" r:id="rId17"/>
    <p:sldId id="311" r:id="rId18"/>
    <p:sldId id="312" r:id="rId19"/>
    <p:sldId id="313" r:id="rId20"/>
    <p:sldId id="314" r:id="rId21"/>
    <p:sldId id="315" r:id="rId22"/>
    <p:sldId id="316" r:id="rId23"/>
    <p:sldId id="317" r:id="rId24"/>
    <p:sldId id="318" r:id="rId25"/>
    <p:sldId id="319" r:id="rId26"/>
    <p:sldId id="305" r:id="rId27"/>
    <p:sldId id="329" r:id="rId28"/>
    <p:sldId id="308" r:id="rId29"/>
    <p:sldId id="299" r:id="rId30"/>
    <p:sldId id="300" r:id="rId31"/>
    <p:sldId id="321" r:id="rId32"/>
    <p:sldId id="301" r:id="rId33"/>
    <p:sldId id="302" r:id="rId34"/>
    <p:sldId id="303" r:id="rId35"/>
    <p:sldId id="306" r:id="rId36"/>
    <p:sldId id="309" r:id="rId37"/>
    <p:sldId id="322" r:id="rId38"/>
    <p:sldId id="323" r:id="rId39"/>
    <p:sldId id="324" r:id="rId40"/>
    <p:sldId id="325" r:id="rId41"/>
    <p:sldId id="304" r:id="rId42"/>
    <p:sldId id="289" r:id="rId43"/>
    <p:sldId id="271" r:id="rId44"/>
    <p:sldId id="288" r:id="rId45"/>
    <p:sldId id="262" r:id="rId46"/>
    <p:sldId id="265" r:id="rId47"/>
    <p:sldId id="326" r:id="rId48"/>
    <p:sldId id="290" r:id="rId49"/>
    <p:sldId id="282" r:id="rId50"/>
    <p:sldId id="295" r:id="rId51"/>
    <p:sldId id="286" r:id="rId52"/>
    <p:sldId id="279"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9" autoAdjust="0"/>
  </p:normalViewPr>
  <p:slideViewPr>
    <p:cSldViewPr snapToGrid="0" snapToObjects="1">
      <p:cViewPr varScale="1">
        <p:scale>
          <a:sx n="114" d="100"/>
          <a:sy n="114" d="100"/>
        </p:scale>
        <p:origin x="474" y="114"/>
      </p:cViewPr>
      <p:guideLst/>
    </p:cSldViewPr>
  </p:slideViewPr>
  <p:outlineViewPr>
    <p:cViewPr>
      <p:scale>
        <a:sx n="33" d="100"/>
        <a:sy n="33" d="100"/>
      </p:scale>
      <p:origin x="0" y="-111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5547F-35CC-754E-80CF-71A3DA5C9878}"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45283-9E55-C546-BC1A-DE07809F3060}" type="slidenum">
              <a:rPr lang="en-US" smtClean="0"/>
              <a:t>‹#›</a:t>
            </a:fld>
            <a:endParaRPr lang="en-US"/>
          </a:p>
        </p:txBody>
      </p:sp>
    </p:spTree>
    <p:extLst>
      <p:ext uri="{BB962C8B-B14F-4D97-AF65-F5344CB8AC3E}">
        <p14:creationId xmlns:p14="http://schemas.microsoft.com/office/powerpoint/2010/main" val="2018249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difficult</a:t>
            </a:r>
            <a:r>
              <a:rPr lang="en-US" baseline="0" dirty="0"/>
              <a:t> subject area</a:t>
            </a:r>
            <a:endParaRPr lang="en-US" dirty="0"/>
          </a:p>
        </p:txBody>
      </p:sp>
      <p:sp>
        <p:nvSpPr>
          <p:cNvPr id="4" name="Slide Number Placeholder 3"/>
          <p:cNvSpPr>
            <a:spLocks noGrp="1"/>
          </p:cNvSpPr>
          <p:nvPr>
            <p:ph type="sldNum" sz="quarter" idx="10"/>
          </p:nvPr>
        </p:nvSpPr>
        <p:spPr/>
        <p:txBody>
          <a:bodyPr/>
          <a:lstStyle/>
          <a:p>
            <a:fld id="{03945283-9E55-C546-BC1A-DE07809F3060}" type="slidenum">
              <a:rPr lang="en-US" smtClean="0"/>
              <a:t>18</a:t>
            </a:fld>
            <a:endParaRPr lang="en-US"/>
          </a:p>
        </p:txBody>
      </p:sp>
    </p:spTree>
    <p:extLst>
      <p:ext uri="{BB962C8B-B14F-4D97-AF65-F5344CB8AC3E}">
        <p14:creationId xmlns:p14="http://schemas.microsoft.com/office/powerpoint/2010/main" val="30282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at 5:41</a:t>
            </a:r>
          </a:p>
        </p:txBody>
      </p:sp>
      <p:sp>
        <p:nvSpPr>
          <p:cNvPr id="4" name="Slide Number Placeholder 3"/>
          <p:cNvSpPr>
            <a:spLocks noGrp="1"/>
          </p:cNvSpPr>
          <p:nvPr>
            <p:ph type="sldNum" sz="quarter" idx="10"/>
          </p:nvPr>
        </p:nvSpPr>
        <p:spPr/>
        <p:txBody>
          <a:bodyPr/>
          <a:lstStyle/>
          <a:p>
            <a:fld id="{03945283-9E55-C546-BC1A-DE07809F3060}" type="slidenum">
              <a:rPr lang="en-US" smtClean="0"/>
              <a:t>47</a:t>
            </a:fld>
            <a:endParaRPr lang="en-US"/>
          </a:p>
        </p:txBody>
      </p:sp>
    </p:spTree>
    <p:extLst>
      <p:ext uri="{BB962C8B-B14F-4D97-AF65-F5344CB8AC3E}">
        <p14:creationId xmlns:p14="http://schemas.microsoft.com/office/powerpoint/2010/main" val="942734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8A87A34-81AB-432B-8DAE-1953F412C126}" type="datetimeFigureOut">
              <a:rPr lang="en-US" smtClean="0"/>
              <a:t>3/14/2023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D22F896-40B5-4ADD-8801-0D06FADFA095}"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2759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957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1134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22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8A87A34-81AB-432B-8DAE-1953F412C126}" type="datetimeFigureOut">
              <a:rPr lang="en-US" smtClean="0"/>
              <a:t>3/14/2023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083754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18995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70724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710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99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48A87A34-81AB-432B-8DAE-1953F412C126}" type="datetimeFigureOut">
              <a:rPr lang="en-US" smtClean="0"/>
              <a:t>3/14/2023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D22F896-40B5-4ADD-8801-0D06FADFA095}"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7257169"/>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48A87A34-81AB-432B-8DAE-1953F412C126}" type="datetimeFigureOut">
              <a:rPr lang="en-US" smtClean="0"/>
              <a:t>3/14/2023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r>
              <a:rPr lang="en-US"/>
              <a:t>
              </a:t>
            </a:r>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21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8A87A34-81AB-432B-8DAE-1953F412C126}" type="datetimeFigureOut">
              <a:rPr lang="en-US" smtClean="0"/>
              <a:pPr/>
              <a:t>3/14/2023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22F896-40B5-4ADD-8801-0D06FADFA09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053132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kalberico@regis.ed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AnRpoGSOkZs" TargetMode="Externa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kalberico@regis.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regis.edu/policies/sexual-misconduct-process-procedure" TargetMode="External"/><Relationship Id="rId2" Type="http://schemas.openxmlformats.org/officeDocument/2006/relationships/hyperlink" Target="https://www.regis.edu/policies/discrimination-sexual-misconduct-retaliation#:~:text=Regis%20Policy%20prohibits%20University%20community%20members%20from%20engaging,any%20of%20its%20policies%2C%20programs%2C%20admissions%20or%20activities." TargetMode="External"/><Relationship Id="rId1" Type="http://schemas.openxmlformats.org/officeDocument/2006/relationships/slideLayout" Target="../slideLayouts/slideLayout2.xml"/><Relationship Id="rId6" Type="http://schemas.openxmlformats.org/officeDocument/2006/relationships/hyperlink" Target="https://www.regis.edu/_documents/policies-and-procedures/handbooks/four-college-faculty-handbook.pdf" TargetMode="External"/><Relationship Id="rId5" Type="http://schemas.openxmlformats.org/officeDocument/2006/relationships/hyperlink" Target="https://www.regis.edu/policies/amorous-relationship" TargetMode="External"/><Relationship Id="rId4" Type="http://schemas.openxmlformats.org/officeDocument/2006/relationships/hyperlink" Target="https://www.regis.edu/_documents/policies-and-procedures/regis-student-handbook.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olorado.edu/oiec/sites/default/files/attached-files/final_crs_criminal_definitions_2015.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r>
              <a:rPr lang="en-US" sz="9600" dirty="0"/>
              <a:t>Equal Opportunity and Title IX Hearing Panel Training</a:t>
            </a:r>
          </a:p>
        </p:txBody>
      </p:sp>
    </p:spTree>
    <p:extLst>
      <p:ext uri="{BB962C8B-B14F-4D97-AF65-F5344CB8AC3E}">
        <p14:creationId xmlns:p14="http://schemas.microsoft.com/office/powerpoint/2010/main" val="7132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39DA-7B10-4802-AE04-39739730C958}"/>
              </a:ext>
            </a:extLst>
          </p:cNvPr>
          <p:cNvSpPr>
            <a:spLocks noGrp="1"/>
          </p:cNvSpPr>
          <p:nvPr>
            <p:ph type="title"/>
          </p:nvPr>
        </p:nvSpPr>
        <p:spPr/>
        <p:txBody>
          <a:bodyPr/>
          <a:lstStyle/>
          <a:p>
            <a:r>
              <a:rPr lang="en-US" dirty="0"/>
              <a:t>Definitions continued</a:t>
            </a:r>
          </a:p>
        </p:txBody>
      </p:sp>
      <p:sp>
        <p:nvSpPr>
          <p:cNvPr id="3" name="Content Placeholder 2">
            <a:extLst>
              <a:ext uri="{FF2B5EF4-FFF2-40B4-BE49-F238E27FC236}">
                <a16:creationId xmlns:a16="http://schemas.microsoft.com/office/drawing/2014/main" id="{B9A1D3E5-9643-4AA0-BBEF-D6BACD631DC4}"/>
              </a:ext>
            </a:extLst>
          </p:cNvPr>
          <p:cNvSpPr>
            <a:spLocks noGrp="1"/>
          </p:cNvSpPr>
          <p:nvPr>
            <p:ph idx="1"/>
          </p:nvPr>
        </p:nvSpPr>
        <p:spPr>
          <a:xfrm>
            <a:off x="1251678" y="1233182"/>
            <a:ext cx="10178322" cy="5624817"/>
          </a:xfrm>
        </p:spPr>
        <p:txBody>
          <a:bodyPr>
            <a:normAutofit fontScale="47500" lnSpcReduction="20000"/>
          </a:bodyPr>
          <a:lstStyle/>
          <a:p>
            <a:pPr lvl="0"/>
            <a:r>
              <a:rPr lang="en-US" sz="3100" b="1" dirty="0"/>
              <a:t>Sexual Exploitation.</a:t>
            </a:r>
            <a:r>
              <a:rPr lang="en-US" sz="3100" dirty="0"/>
              <a:t> Refers to a situation in which a person takes nonconsensual or abusive sexual advantage of another, and that behavior does not otherwise fall within the definitions of Sexual Harassment, Nonconsensual Sexual Penetration or Nonconsensual Sexual Contact. Sexual exploitation includes, but is not limited to, sexual voyeurism, invasion of sexual privacy, taking and/or distributing pictures, video, or audio recording of a sexual act, or any other private activity without the consent of all involved in the activity, prostitution, exposing one’s genitals in non-consensual circumstances, administering alcohol or drugs to another person without his or her knowledge or consent.</a:t>
            </a:r>
          </a:p>
          <a:p>
            <a:pPr lvl="0"/>
            <a:r>
              <a:rPr lang="en-US" sz="3100" b="1" dirty="0"/>
              <a:t>Intimate Partner Violence.</a:t>
            </a:r>
            <a:r>
              <a:rPr lang="en-US" sz="3100" dirty="0"/>
              <a:t> Intimate Partner Violence (IPV), often referred to as relationship violence, domestic, and dating violence includes any act of violence or threatened act of violence when used as a method of coercion, control, punishment, intimidation or revenge against a person with whom the individual was previously or is currently involved in a sexual, romantic, parenting or dating relationship. This includes relationships between spouses, former spouses, past or present unmarried couples, dating relationships and sexual partners. IPV includes, but is not limited to, physical violence, emotional abuse, financial abuse and other forms of sexual misconduct (stalking, nonconsensual sexual contact, nonconsensual sexual penetration and sexual exploitation). IPV includes threats, assault, property damage, violence or threat of violence to one’s self, or to family, friends, coworkers or pets of the sexual or romantic partner. IPV may consist of one act of misconduct or an ongoing pattern of behavior.</a:t>
            </a:r>
          </a:p>
          <a:p>
            <a:pPr lvl="0"/>
            <a:r>
              <a:rPr lang="en-US" sz="3100" b="1" dirty="0"/>
              <a:t>Stalking.</a:t>
            </a:r>
            <a:r>
              <a:rPr lang="en-US" sz="3100" dirty="0"/>
              <a:t> Engaging in a course of conduct directed at a specific person that is unwelcome and would cause a reasonable person to feel fear or suffer emotional distress.</a:t>
            </a:r>
          </a:p>
          <a:p>
            <a:pPr lvl="1"/>
            <a:r>
              <a:rPr lang="en-US" sz="3100" dirty="0"/>
              <a:t>Course of Conduct: Two or more acts, including, but not limited to, acts in which the stalker directly, indirectly, or through third parties, by any action, method, device, or means, follows, monitors, observes, surveils, threatens, or communicates to or about a person, or interferes with a person's property.</a:t>
            </a:r>
          </a:p>
          <a:p>
            <a:pPr lvl="1"/>
            <a:r>
              <a:rPr lang="en-US" sz="3100" dirty="0"/>
              <a:t>Emotional distress: mental suffering or anguish that may, but does not necessarily, require medical or other professional treatment or counseling.</a:t>
            </a:r>
          </a:p>
          <a:p>
            <a:pPr lvl="1"/>
            <a:r>
              <a:rPr lang="en-US" sz="3100" dirty="0"/>
              <a:t>Reasonable person: A reasonable person under similar circumstances and with similar identities to the complainant</a:t>
            </a:r>
          </a:p>
          <a:p>
            <a:endParaRPr lang="en-US" dirty="0"/>
          </a:p>
        </p:txBody>
      </p:sp>
    </p:spTree>
    <p:extLst>
      <p:ext uri="{BB962C8B-B14F-4D97-AF65-F5344CB8AC3E}">
        <p14:creationId xmlns:p14="http://schemas.microsoft.com/office/powerpoint/2010/main" val="3409055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Discrimination vs. Harassment</a:t>
            </a:r>
          </a:p>
        </p:txBody>
      </p:sp>
      <p:sp>
        <p:nvSpPr>
          <p:cNvPr id="3" name="Content Placeholder 2"/>
          <p:cNvSpPr>
            <a:spLocks noGrp="1"/>
          </p:cNvSpPr>
          <p:nvPr>
            <p:ph idx="1"/>
          </p:nvPr>
        </p:nvSpPr>
        <p:spPr>
          <a:xfrm>
            <a:off x="1251678" y="1246909"/>
            <a:ext cx="10178322" cy="4632683"/>
          </a:xfrm>
        </p:spPr>
        <p:txBody>
          <a:bodyPr>
            <a:normAutofit fontScale="92500" lnSpcReduction="10000"/>
          </a:bodyPr>
          <a:lstStyle/>
          <a:p>
            <a:r>
              <a:rPr lang="en-US" b="1" dirty="0"/>
              <a:t>Discrimination: </a:t>
            </a:r>
            <a:r>
              <a:rPr lang="en-US" dirty="0"/>
              <a:t>being denied/excluded participation in, or benefits of, any educational program or activity of the university based on protected status</a:t>
            </a:r>
          </a:p>
          <a:p>
            <a:pPr lvl="1"/>
            <a:r>
              <a:rPr lang="en-US" dirty="0"/>
              <a:t>Protected statuses: race, color, gender, age, disability, veteran status, religion, national origin, sexual orientation, pregnancy</a:t>
            </a:r>
          </a:p>
          <a:p>
            <a:pPr lvl="1"/>
            <a:r>
              <a:rPr lang="en-US" dirty="0"/>
              <a:t>Applies to: faculty, staff, administration, student body, visitors including guests, patrons, independent contractors, clients</a:t>
            </a:r>
          </a:p>
          <a:p>
            <a:pPr lvl="1"/>
            <a:r>
              <a:rPr lang="en-US" dirty="0"/>
              <a:t>Examples: failure to get a raise, hire, train, promote, etc. based on protected status</a:t>
            </a:r>
          </a:p>
          <a:p>
            <a:r>
              <a:rPr lang="en-US" b="1" dirty="0"/>
              <a:t>Harassment: </a:t>
            </a:r>
            <a:r>
              <a:rPr lang="en-US" dirty="0"/>
              <a:t>Unwelcome and sufficiently severe or pervasive behavior based on protected status so as to substantially interfere with a person’s work, education, participation in a University activity</a:t>
            </a:r>
          </a:p>
          <a:p>
            <a:pPr lvl="1"/>
            <a:r>
              <a:rPr lang="en-US" dirty="0"/>
              <a:t>Protected statuses: same as discrimination PLUS gender identity</a:t>
            </a:r>
          </a:p>
          <a:p>
            <a:pPr lvl="1"/>
            <a:r>
              <a:rPr lang="en-US" dirty="0"/>
              <a:t>Applies to: faculty, staff, administration, student body, visitors including guests, patrons, independent contractors, clients</a:t>
            </a:r>
          </a:p>
          <a:p>
            <a:pPr lvl="1"/>
            <a:r>
              <a:rPr lang="en-US" dirty="0"/>
              <a:t>Examples: threats, physical contact, violence, pranks, jokes, derogatory comments, vandalism, or verbal, graphic, or written conduct</a:t>
            </a:r>
          </a:p>
          <a:p>
            <a:endParaRPr lang="en-US" dirty="0"/>
          </a:p>
        </p:txBody>
      </p:sp>
    </p:spTree>
    <p:extLst>
      <p:ext uri="{BB962C8B-B14F-4D97-AF65-F5344CB8AC3E}">
        <p14:creationId xmlns:p14="http://schemas.microsoft.com/office/powerpoint/2010/main" val="2198763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to know: Regis Policy, Colorado &amp; Federal Law</a:t>
            </a:r>
          </a:p>
        </p:txBody>
      </p:sp>
      <p:sp>
        <p:nvSpPr>
          <p:cNvPr id="3" name="Content Placeholder 2"/>
          <p:cNvSpPr>
            <a:spLocks noGrp="1"/>
          </p:cNvSpPr>
          <p:nvPr>
            <p:ph type="body" idx="1"/>
          </p:nvPr>
        </p:nvSpPr>
        <p:spPr/>
        <p:txBody>
          <a:bodyPr>
            <a:normAutofit/>
          </a:bodyPr>
          <a:lstStyle/>
          <a:p>
            <a:r>
              <a:rPr lang="en-US" dirty="0"/>
              <a:t>Terms to Know</a:t>
            </a:r>
          </a:p>
        </p:txBody>
      </p:sp>
      <p:sp>
        <p:nvSpPr>
          <p:cNvPr id="5" name="Content Placeholder 4"/>
          <p:cNvSpPr>
            <a:spLocks noGrp="1"/>
          </p:cNvSpPr>
          <p:nvPr>
            <p:ph sz="half" idx="2"/>
          </p:nvPr>
        </p:nvSpPr>
        <p:spPr/>
        <p:txBody>
          <a:bodyPr>
            <a:normAutofit fontScale="62500" lnSpcReduction="20000"/>
          </a:bodyPr>
          <a:lstStyle/>
          <a:p>
            <a:r>
              <a:rPr lang="en-US" dirty="0"/>
              <a:t>Sexual Harassment</a:t>
            </a:r>
          </a:p>
          <a:p>
            <a:r>
              <a:rPr lang="en-US" dirty="0"/>
              <a:t>Sexual Violence</a:t>
            </a:r>
          </a:p>
          <a:p>
            <a:r>
              <a:rPr lang="en-US" dirty="0"/>
              <a:t>Rape</a:t>
            </a:r>
          </a:p>
          <a:p>
            <a:r>
              <a:rPr lang="en-US" dirty="0"/>
              <a:t>Sexual Assault</a:t>
            </a:r>
          </a:p>
          <a:p>
            <a:r>
              <a:rPr lang="en-US" dirty="0"/>
              <a:t>Dating/Domestic Violence</a:t>
            </a:r>
          </a:p>
          <a:p>
            <a:r>
              <a:rPr lang="en-US" dirty="0"/>
              <a:t>Fondling</a:t>
            </a:r>
          </a:p>
          <a:p>
            <a:r>
              <a:rPr lang="en-US" dirty="0"/>
              <a:t>Incest</a:t>
            </a:r>
          </a:p>
          <a:p>
            <a:r>
              <a:rPr lang="en-US" dirty="0"/>
              <a:t>Statutory Rape</a:t>
            </a:r>
          </a:p>
          <a:p>
            <a:r>
              <a:rPr lang="en-US" dirty="0"/>
              <a:t>Stalking</a:t>
            </a:r>
          </a:p>
          <a:p>
            <a:r>
              <a:rPr lang="en-US" dirty="0">
                <a:solidFill>
                  <a:srgbClr val="FF0000"/>
                </a:solidFill>
              </a:rPr>
              <a:t>Consent</a:t>
            </a:r>
          </a:p>
          <a:p>
            <a:r>
              <a:rPr lang="en-US" dirty="0"/>
              <a:t>See pages 32-38 of the Regis Student Handbook</a:t>
            </a:r>
          </a:p>
        </p:txBody>
      </p:sp>
      <p:sp>
        <p:nvSpPr>
          <p:cNvPr id="6" name="Text Placeholder 5"/>
          <p:cNvSpPr>
            <a:spLocks noGrp="1"/>
          </p:cNvSpPr>
          <p:nvPr>
            <p:ph type="body" sz="quarter" idx="3"/>
          </p:nvPr>
        </p:nvSpPr>
        <p:spPr/>
        <p:txBody>
          <a:bodyPr/>
          <a:lstStyle/>
          <a:p>
            <a:r>
              <a:rPr lang="en-US" dirty="0"/>
              <a:t>How to Read Definitions</a:t>
            </a:r>
          </a:p>
        </p:txBody>
      </p:sp>
      <p:sp>
        <p:nvSpPr>
          <p:cNvPr id="7" name="Content Placeholder 6"/>
          <p:cNvSpPr>
            <a:spLocks noGrp="1"/>
          </p:cNvSpPr>
          <p:nvPr>
            <p:ph sz="quarter" idx="4"/>
          </p:nvPr>
        </p:nvSpPr>
        <p:spPr/>
        <p:txBody>
          <a:bodyPr>
            <a:normAutofit fontScale="62500" lnSpcReduction="20000"/>
          </a:bodyPr>
          <a:lstStyle/>
          <a:p>
            <a:r>
              <a:rPr lang="en-US" dirty="0"/>
              <a:t>Regis policy rules</a:t>
            </a:r>
          </a:p>
          <a:p>
            <a:r>
              <a:rPr lang="en-US" dirty="0"/>
              <a:t>When policy is unclear or silent, look to state law for clarification and further examples</a:t>
            </a:r>
          </a:p>
        </p:txBody>
      </p:sp>
    </p:spTree>
    <p:extLst>
      <p:ext uri="{BB962C8B-B14F-4D97-AF65-F5344CB8AC3E}">
        <p14:creationId xmlns:p14="http://schemas.microsoft.com/office/powerpoint/2010/main" val="1602723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a:t>
            </a:r>
          </a:p>
        </p:txBody>
      </p:sp>
      <p:sp>
        <p:nvSpPr>
          <p:cNvPr id="3" name="Content Placeholder 2"/>
          <p:cNvSpPr>
            <a:spLocks noGrp="1"/>
          </p:cNvSpPr>
          <p:nvPr>
            <p:ph idx="1"/>
          </p:nvPr>
        </p:nvSpPr>
        <p:spPr>
          <a:xfrm>
            <a:off x="1251678" y="1266738"/>
            <a:ext cx="10178322" cy="5208877"/>
          </a:xfrm>
        </p:spPr>
        <p:txBody>
          <a:bodyPr>
            <a:normAutofit fontScale="62500" lnSpcReduction="20000"/>
          </a:bodyPr>
          <a:lstStyle/>
          <a:p>
            <a:r>
              <a:rPr lang="en-US" sz="2400" dirty="0"/>
              <a:t>Colorado Revised Statutes Title 18 Criminal Code § 18-3-401 defines “consent,” in reference to sexual activity, as </a:t>
            </a:r>
            <a:r>
              <a:rPr lang="en-US" sz="2400" b="1" dirty="0"/>
              <a:t>cooperation in act or attitude pursuant to an exercise of free will and with knowledge of the nature of the act. </a:t>
            </a:r>
          </a:p>
          <a:p>
            <a:r>
              <a:rPr lang="en-US" sz="2400" dirty="0"/>
              <a:t>Regis Policy defines consent as “clear, knowing, voluntary, freely given, mutually understandable words or actions which indicate a willingness to participate in a mutually agreed upon, specific, act.”</a:t>
            </a:r>
          </a:p>
          <a:p>
            <a:pPr lvl="1"/>
            <a:r>
              <a:rPr lang="en-US" sz="2200" dirty="0"/>
              <a:t>Regis uses an affirmative consent standard when determining if there was consent to engage in sexual activity of any kind. Consent is defined as the affirmative, actively given, unambiguous and voluntary agreement to engage in a specific sexual activity during a sexual encounter. To obtain consent, a clear “yes,” verbal or otherwise, is necessary. </a:t>
            </a:r>
          </a:p>
          <a:p>
            <a:pPr lvl="1"/>
            <a:r>
              <a:rPr lang="en-US" sz="2200" dirty="0"/>
              <a:t>Consent cannot be inferred from the absence of a “no.” </a:t>
            </a:r>
          </a:p>
          <a:p>
            <a:pPr lvl="1"/>
            <a:r>
              <a:rPr lang="en-US" sz="2200" dirty="0"/>
              <a:t>Consent to one form of sexual activity does not imply consent to other forms of sexual activity</a:t>
            </a:r>
          </a:p>
          <a:p>
            <a:pPr lvl="1"/>
            <a:r>
              <a:rPr lang="en-US" sz="2200" dirty="0"/>
              <a:t>A current or previous relationship shall not be sufficient to constitute consent. </a:t>
            </a:r>
          </a:p>
          <a:p>
            <a:pPr lvl="1"/>
            <a:r>
              <a:rPr lang="en-US" sz="2200" dirty="0"/>
              <a:t>Consent can be withdrawn</a:t>
            </a:r>
          </a:p>
          <a:p>
            <a:pPr lvl="1"/>
            <a:r>
              <a:rPr lang="en-US" sz="2200" dirty="0"/>
              <a:t>Consent may never be given by a minor under the age of 15, or by a minor under the age of 18 in certain situations depending on the ages of both parties and in instances where the adult is in a position of trust. </a:t>
            </a:r>
          </a:p>
          <a:p>
            <a:pPr lvl="1"/>
            <a:r>
              <a:rPr lang="en-US" sz="2200" dirty="0"/>
              <a:t>Consent cannot be given by individuals who are asleep, or mentally or physically incapacitated either through the effect of drugs or alcohol or for any other reason. </a:t>
            </a:r>
          </a:p>
          <a:p>
            <a:pPr lvl="1"/>
            <a:r>
              <a:rPr lang="en-US" sz="2200" dirty="0"/>
              <a:t>Submission under the influence of fear shall not constitute consent. Consent my not be given by an individual who is under duress, threat, coercion, or force. </a:t>
            </a:r>
          </a:p>
          <a:p>
            <a:pPr lvl="1"/>
            <a:r>
              <a:rPr lang="en-US" sz="2200" dirty="0"/>
              <a:t>A person who initially consents to sexual activity is deemed not to have consented to any sexual activity that occurs after he or she withdraws consent. </a:t>
            </a:r>
          </a:p>
          <a:p>
            <a:pPr lvl="1"/>
            <a:r>
              <a:rPr lang="en-US" sz="2200" dirty="0"/>
              <a:t>Consent to previous sexual activity does not imply consent to future sexual activity</a:t>
            </a:r>
          </a:p>
        </p:txBody>
      </p:sp>
    </p:spTree>
    <p:extLst>
      <p:ext uri="{BB962C8B-B14F-4D97-AF65-F5344CB8AC3E}">
        <p14:creationId xmlns:p14="http://schemas.microsoft.com/office/powerpoint/2010/main" val="2807355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a:t>
            </a:r>
          </a:p>
        </p:txBody>
      </p:sp>
      <p:sp>
        <p:nvSpPr>
          <p:cNvPr id="3" name="Content Placeholder 2"/>
          <p:cNvSpPr>
            <a:spLocks noGrp="1"/>
          </p:cNvSpPr>
          <p:nvPr>
            <p:ph idx="1"/>
          </p:nvPr>
        </p:nvSpPr>
        <p:spPr>
          <a:xfrm>
            <a:off x="1164592" y="1763486"/>
            <a:ext cx="10178322" cy="4751613"/>
          </a:xfrm>
        </p:spPr>
        <p:txBody>
          <a:bodyPr>
            <a:normAutofit fontScale="62500" lnSpcReduction="20000"/>
          </a:bodyPr>
          <a:lstStyle/>
          <a:p>
            <a:r>
              <a:rPr lang="en-US" sz="2400" dirty="0"/>
              <a:t>Under Colorado law, THERE IS NO CONSENT and a sex crime is committed if:</a:t>
            </a:r>
          </a:p>
          <a:p>
            <a:pPr lvl="1">
              <a:buFont typeface="Courier New" panose="02070309020205020404" pitchFamily="49" charset="0"/>
              <a:buChar char="o"/>
            </a:pPr>
            <a:r>
              <a:rPr lang="en-US" sz="2200" dirty="0"/>
              <a:t>The victim is coerced by the immediate use or threatened use of force against a person or property</a:t>
            </a:r>
          </a:p>
          <a:p>
            <a:pPr lvl="1">
              <a:buFont typeface="Courier New" panose="02070309020205020404" pitchFamily="49" charset="0"/>
              <a:buChar char="o"/>
            </a:pPr>
            <a:r>
              <a:rPr lang="en-US" sz="2200" dirty="0"/>
              <a:t>The victim is incapable of consent by reason of mental disorder, mental defect, drugs, alcohol, sleep or any other similar impairment of cognition and such condition is known or should have reasonably been known to the defendant</a:t>
            </a:r>
          </a:p>
          <a:p>
            <a:r>
              <a:rPr lang="en-US" sz="2600" dirty="0"/>
              <a:t>Additionally, under Regis Policy there is NO CONSENT if</a:t>
            </a:r>
          </a:p>
          <a:p>
            <a:pPr lvl="1"/>
            <a:r>
              <a:rPr lang="en-US" sz="2400" dirty="0"/>
              <a:t>The individual is coerced or “pressured, psychologically or emotionally manipulated, tricked, threatened, or forced in a nonphysical way, to engage in unwanted sexual activity. Coercion occurs when an individual is caused to believe that sex is owed to another person because of that person’s position of authority or based on the parties’ relationship.  Coercion can involve persistent attempts to have sexual contact after an individual has already refused to engage in sexual activity.” VIII § 1</a:t>
            </a:r>
          </a:p>
          <a:p>
            <a:pPr lvl="1"/>
            <a:r>
              <a:rPr lang="en-US" sz="2400" dirty="0"/>
              <a:t>A individual is incapacitated, “in a state where [they] lack the ability to make rational, reasonable decisions including an inability to understand the who, what, when, where, why or how of sexual activity, or an inability to fully understand the details of sexual interaction as a result of alcohol or drug consumption, illness, unconsciousness, blackout, sleep, mental disability, and other circumstances, and the Respondent knew or should reasonably have known the individual was mentally or physically incapacitated.” VIII § II</a:t>
            </a:r>
          </a:p>
          <a:p>
            <a:pPr lvl="1"/>
            <a:r>
              <a:rPr lang="en-US" sz="2400" dirty="0"/>
              <a:t>An individual is forced to participate in sexual activity through the use of physical violence, abuse of power, threats, intimidation, and/or coercion in order to engage in sexual activity without a person’s consent and against a person’s will. VIII § III</a:t>
            </a:r>
          </a:p>
        </p:txBody>
      </p:sp>
    </p:spTree>
    <p:extLst>
      <p:ext uri="{BB962C8B-B14F-4D97-AF65-F5344CB8AC3E}">
        <p14:creationId xmlns:p14="http://schemas.microsoft.com/office/powerpoint/2010/main" val="320674266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a:t>
            </a:r>
          </a:p>
        </p:txBody>
      </p:sp>
      <p:sp>
        <p:nvSpPr>
          <p:cNvPr id="3" name="Content Placeholder 2"/>
          <p:cNvSpPr>
            <a:spLocks noGrp="1"/>
          </p:cNvSpPr>
          <p:nvPr>
            <p:ph idx="1"/>
          </p:nvPr>
        </p:nvSpPr>
        <p:spPr>
          <a:xfrm>
            <a:off x="1251678" y="1807030"/>
            <a:ext cx="10178322" cy="4027713"/>
          </a:xfrm>
        </p:spPr>
        <p:txBody>
          <a:bodyPr>
            <a:normAutofit fontScale="92500" lnSpcReduction="10000"/>
          </a:bodyPr>
          <a:lstStyle/>
          <a:p>
            <a:r>
              <a:rPr lang="en-US" sz="3000" dirty="0"/>
              <a:t>A great deal of gray area exists</a:t>
            </a:r>
          </a:p>
          <a:p>
            <a:r>
              <a:rPr lang="en-US" sz="3000" dirty="0"/>
              <a:t>We do require affirmative consent</a:t>
            </a:r>
          </a:p>
          <a:p>
            <a:r>
              <a:rPr lang="en-US" sz="3000" dirty="0"/>
              <a:t>Consent must be drawn from the “totality of the circumstances”</a:t>
            </a:r>
          </a:p>
          <a:p>
            <a:pPr lvl="1"/>
            <a:r>
              <a:rPr lang="en-US" sz="2600" dirty="0"/>
              <a:t>Can be verbal statements, physical reactions, texts, videos, crying, shaking of the head, etc.</a:t>
            </a:r>
          </a:p>
          <a:p>
            <a:pPr lvl="1"/>
            <a:r>
              <a:rPr lang="en-US" sz="2600" dirty="0"/>
              <a:t>Failure to resist is not consent</a:t>
            </a:r>
          </a:p>
          <a:p>
            <a:r>
              <a:rPr lang="en-US" sz="3000" dirty="0"/>
              <a:t>Consent may be for some of the conduct, but not all</a:t>
            </a:r>
          </a:p>
          <a:p>
            <a:r>
              <a:rPr lang="en-US" sz="3000" dirty="0"/>
              <a:t>Consent may be withdrawn at any time</a:t>
            </a:r>
          </a:p>
          <a:p>
            <a:endParaRPr lang="en-US" dirty="0"/>
          </a:p>
        </p:txBody>
      </p:sp>
    </p:spTree>
    <p:extLst>
      <p:ext uri="{BB962C8B-B14F-4D97-AF65-F5344CB8AC3E}">
        <p14:creationId xmlns:p14="http://schemas.microsoft.com/office/powerpoint/2010/main" val="2276952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a:t>
            </a:r>
          </a:p>
        </p:txBody>
      </p:sp>
      <p:sp>
        <p:nvSpPr>
          <p:cNvPr id="3" name="Content Placeholder 2"/>
          <p:cNvSpPr>
            <a:spLocks noGrp="1"/>
          </p:cNvSpPr>
          <p:nvPr>
            <p:ph idx="1"/>
          </p:nvPr>
        </p:nvSpPr>
        <p:spPr>
          <a:xfrm>
            <a:off x="1251678" y="1874517"/>
            <a:ext cx="10178322" cy="3593591"/>
          </a:xfrm>
        </p:spPr>
        <p:txBody>
          <a:bodyPr>
            <a:normAutofit/>
          </a:bodyPr>
          <a:lstStyle/>
          <a:p>
            <a:r>
              <a:rPr lang="en-US" sz="3200" dirty="0"/>
              <a:t>Can come down to a credibility determination</a:t>
            </a:r>
          </a:p>
          <a:p>
            <a:r>
              <a:rPr lang="en-US" sz="3200" dirty="0"/>
              <a:t>Your questions, if needed, are key</a:t>
            </a:r>
          </a:p>
          <a:p>
            <a:r>
              <a:rPr lang="en-US" sz="3200" dirty="0"/>
              <a:t>Document your decision</a:t>
            </a:r>
          </a:p>
          <a:p>
            <a:r>
              <a:rPr lang="en-US" sz="3200" dirty="0"/>
              <a:t>Consult with Title IX Coordinator</a:t>
            </a:r>
          </a:p>
        </p:txBody>
      </p:sp>
    </p:spTree>
    <p:extLst>
      <p:ext uri="{BB962C8B-B14F-4D97-AF65-F5344CB8AC3E}">
        <p14:creationId xmlns:p14="http://schemas.microsoft.com/office/powerpoint/2010/main" val="705731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DDB6-DE4C-4097-B6F4-BD71960C533B}"/>
              </a:ext>
            </a:extLst>
          </p:cNvPr>
          <p:cNvSpPr>
            <a:spLocks noGrp="1"/>
          </p:cNvSpPr>
          <p:nvPr>
            <p:ph type="title"/>
          </p:nvPr>
        </p:nvSpPr>
        <p:spPr>
          <a:xfrm>
            <a:off x="1252728" y="381000"/>
            <a:ext cx="10172700" cy="930965"/>
          </a:xfrm>
        </p:spPr>
        <p:txBody>
          <a:bodyPr/>
          <a:lstStyle/>
          <a:p>
            <a:r>
              <a:rPr lang="en-US" dirty="0"/>
              <a:t>Consent: Examples</a:t>
            </a:r>
          </a:p>
        </p:txBody>
      </p:sp>
      <p:sp>
        <p:nvSpPr>
          <p:cNvPr id="4" name="Text Placeholder 3">
            <a:extLst>
              <a:ext uri="{FF2B5EF4-FFF2-40B4-BE49-F238E27FC236}">
                <a16:creationId xmlns:a16="http://schemas.microsoft.com/office/drawing/2014/main" id="{B465E235-1CC0-4675-A58C-90DFE854BE75}"/>
              </a:ext>
            </a:extLst>
          </p:cNvPr>
          <p:cNvSpPr>
            <a:spLocks noGrp="1"/>
          </p:cNvSpPr>
          <p:nvPr>
            <p:ph type="body" idx="1"/>
          </p:nvPr>
        </p:nvSpPr>
        <p:spPr>
          <a:xfrm>
            <a:off x="993915" y="1478004"/>
            <a:ext cx="5745968" cy="632529"/>
          </a:xfrm>
        </p:spPr>
        <p:txBody>
          <a:bodyPr/>
          <a:lstStyle/>
          <a:p>
            <a:r>
              <a:rPr lang="en-US" dirty="0"/>
              <a:t>Clear consent determinations</a:t>
            </a:r>
          </a:p>
        </p:txBody>
      </p:sp>
      <p:sp>
        <p:nvSpPr>
          <p:cNvPr id="5" name="Content Placeholder 4">
            <a:extLst>
              <a:ext uri="{FF2B5EF4-FFF2-40B4-BE49-F238E27FC236}">
                <a16:creationId xmlns:a16="http://schemas.microsoft.com/office/drawing/2014/main" id="{276B7670-0301-4E2B-9DB3-CA0F1A0185AF}"/>
              </a:ext>
            </a:extLst>
          </p:cNvPr>
          <p:cNvSpPr>
            <a:spLocks noGrp="1"/>
          </p:cNvSpPr>
          <p:nvPr>
            <p:ph sz="half" idx="2"/>
          </p:nvPr>
        </p:nvSpPr>
        <p:spPr>
          <a:xfrm>
            <a:off x="1350065" y="2452151"/>
            <a:ext cx="4800600" cy="3405310"/>
          </a:xfrm>
        </p:spPr>
        <p:txBody>
          <a:bodyPr>
            <a:normAutofit fontScale="85000" lnSpcReduction="20000"/>
          </a:bodyPr>
          <a:lstStyle/>
          <a:p>
            <a:r>
              <a:rPr lang="en-US" dirty="0"/>
              <a:t>Clear consent:</a:t>
            </a:r>
          </a:p>
          <a:p>
            <a:pPr lvl="1"/>
            <a:r>
              <a:rPr lang="en-US" dirty="0"/>
              <a:t>Being asked to engage and answering with a clear, sober</a:t>
            </a:r>
          </a:p>
          <a:p>
            <a:pPr lvl="2"/>
            <a:r>
              <a:rPr lang="en-US" dirty="0"/>
              <a:t>Yes!</a:t>
            </a:r>
          </a:p>
          <a:p>
            <a:pPr lvl="2"/>
            <a:r>
              <a:rPr lang="en-US" dirty="0"/>
              <a:t>Nodding “yes”</a:t>
            </a:r>
          </a:p>
          <a:p>
            <a:pPr lvl="1"/>
            <a:r>
              <a:rPr lang="en-US" dirty="0"/>
              <a:t>Inviting their partner(s) to engage</a:t>
            </a:r>
          </a:p>
          <a:p>
            <a:r>
              <a:rPr lang="en-US" dirty="0"/>
              <a:t>Clear lack of consent</a:t>
            </a:r>
          </a:p>
          <a:p>
            <a:pPr lvl="1"/>
            <a:r>
              <a:rPr lang="en-US" dirty="0"/>
              <a:t>No!</a:t>
            </a:r>
          </a:p>
          <a:p>
            <a:pPr lvl="1"/>
            <a:r>
              <a:rPr lang="en-US" dirty="0"/>
              <a:t>Asleep</a:t>
            </a:r>
          </a:p>
          <a:p>
            <a:pPr lvl="1"/>
            <a:r>
              <a:rPr lang="en-US" dirty="0"/>
              <a:t>Silence</a:t>
            </a:r>
          </a:p>
          <a:p>
            <a:pPr lvl="1"/>
            <a:r>
              <a:rPr lang="en-US" dirty="0"/>
              <a:t>Drunk and vomiting</a:t>
            </a:r>
          </a:p>
        </p:txBody>
      </p:sp>
      <p:sp>
        <p:nvSpPr>
          <p:cNvPr id="6" name="Text Placeholder 5">
            <a:extLst>
              <a:ext uri="{FF2B5EF4-FFF2-40B4-BE49-F238E27FC236}">
                <a16:creationId xmlns:a16="http://schemas.microsoft.com/office/drawing/2014/main" id="{17CEB96D-9862-4522-BE0E-4EEB15AD9A1C}"/>
              </a:ext>
            </a:extLst>
          </p:cNvPr>
          <p:cNvSpPr>
            <a:spLocks noGrp="1"/>
          </p:cNvSpPr>
          <p:nvPr>
            <p:ph type="body" sz="quarter" idx="3"/>
          </p:nvPr>
        </p:nvSpPr>
        <p:spPr>
          <a:xfrm>
            <a:off x="6633864" y="1478004"/>
            <a:ext cx="4800600" cy="632529"/>
          </a:xfrm>
        </p:spPr>
        <p:txBody>
          <a:bodyPr/>
          <a:lstStyle/>
          <a:p>
            <a:r>
              <a:rPr lang="en-US" dirty="0"/>
              <a:t>  Grey areas</a:t>
            </a:r>
          </a:p>
        </p:txBody>
      </p:sp>
      <p:sp>
        <p:nvSpPr>
          <p:cNvPr id="7" name="Content Placeholder 6">
            <a:extLst>
              <a:ext uri="{FF2B5EF4-FFF2-40B4-BE49-F238E27FC236}">
                <a16:creationId xmlns:a16="http://schemas.microsoft.com/office/drawing/2014/main" id="{121219E9-9D41-45A0-813F-800A52873E5E}"/>
              </a:ext>
            </a:extLst>
          </p:cNvPr>
          <p:cNvSpPr>
            <a:spLocks noGrp="1"/>
          </p:cNvSpPr>
          <p:nvPr>
            <p:ph sz="quarter" idx="4"/>
          </p:nvPr>
        </p:nvSpPr>
        <p:spPr>
          <a:xfrm>
            <a:off x="6633864" y="2418770"/>
            <a:ext cx="4800600" cy="3823003"/>
          </a:xfrm>
        </p:spPr>
        <p:txBody>
          <a:bodyPr>
            <a:normAutofit/>
          </a:bodyPr>
          <a:lstStyle/>
          <a:p>
            <a:r>
              <a:rPr lang="en-US" dirty="0"/>
              <a:t>Someone is drinking, stumbling, slurring their words, and obviously intoxicated, but otherwise holding conversations. When asked whether they want to have sex, the person gives a verbal “yes” to engage in sexual activity. </a:t>
            </a:r>
          </a:p>
          <a:p>
            <a:r>
              <a:rPr lang="en-US" dirty="0"/>
              <a:t>A complainant reports they “cant remember” whether they consented, but the respondent reports “they initiated the sexual contact”</a:t>
            </a:r>
          </a:p>
        </p:txBody>
      </p:sp>
    </p:spTree>
    <p:extLst>
      <p:ext uri="{BB962C8B-B14F-4D97-AF65-F5344CB8AC3E}">
        <p14:creationId xmlns:p14="http://schemas.microsoft.com/office/powerpoint/2010/main" val="3190430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Intoxication/incapacitation</a:t>
            </a:r>
          </a:p>
        </p:txBody>
      </p:sp>
      <p:sp>
        <p:nvSpPr>
          <p:cNvPr id="3" name="Content Placeholder 2"/>
          <p:cNvSpPr>
            <a:spLocks noGrp="1"/>
          </p:cNvSpPr>
          <p:nvPr>
            <p:ph idx="1"/>
          </p:nvPr>
        </p:nvSpPr>
        <p:spPr>
          <a:xfrm>
            <a:off x="1251678" y="1874517"/>
            <a:ext cx="10178322" cy="4273734"/>
          </a:xfrm>
        </p:spPr>
        <p:txBody>
          <a:bodyPr>
            <a:normAutofit/>
          </a:bodyPr>
          <a:lstStyle/>
          <a:p>
            <a:pPr lvl="1"/>
            <a:r>
              <a:rPr lang="en-US" sz="2800" dirty="0"/>
              <a:t>Goal today is not about making you an expert regarding intoxication or incapacitation</a:t>
            </a:r>
          </a:p>
          <a:p>
            <a:pPr lvl="2"/>
            <a:r>
              <a:rPr lang="en-US" sz="2400" dirty="0"/>
              <a:t>There are no bright line rules – except for unconsciousness due to consumption</a:t>
            </a:r>
          </a:p>
          <a:p>
            <a:pPr lvl="2"/>
            <a:r>
              <a:rPr lang="en-US" sz="2400" dirty="0"/>
              <a:t>You must be able to identify evidence or evoke answers that suggest whether someone was more likely intoxicated or incapacitated </a:t>
            </a:r>
          </a:p>
          <a:p>
            <a:pPr lvl="1"/>
            <a:r>
              <a:rPr lang="en-US" sz="2800" dirty="0"/>
              <a:t>Involves substances:</a:t>
            </a:r>
          </a:p>
          <a:p>
            <a:pPr lvl="2"/>
            <a:r>
              <a:rPr lang="en-US" sz="2400" dirty="0"/>
              <a:t>Alcohol, illegal drugs, prescribed medication, or a combination of substances</a:t>
            </a:r>
          </a:p>
          <a:p>
            <a:endParaRPr lang="en-US" dirty="0"/>
          </a:p>
        </p:txBody>
      </p:sp>
    </p:spTree>
    <p:extLst>
      <p:ext uri="{BB962C8B-B14F-4D97-AF65-F5344CB8AC3E}">
        <p14:creationId xmlns:p14="http://schemas.microsoft.com/office/powerpoint/2010/main" val="1776351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INTOXICATION/incapacitation</a:t>
            </a:r>
          </a:p>
        </p:txBody>
      </p:sp>
      <p:sp>
        <p:nvSpPr>
          <p:cNvPr id="3" name="Content Placeholder 2"/>
          <p:cNvSpPr>
            <a:spLocks noGrp="1"/>
          </p:cNvSpPr>
          <p:nvPr>
            <p:ph idx="1"/>
          </p:nvPr>
        </p:nvSpPr>
        <p:spPr>
          <a:xfrm>
            <a:off x="1251678" y="1711235"/>
            <a:ext cx="10178322" cy="4306388"/>
          </a:xfrm>
        </p:spPr>
        <p:txBody>
          <a:bodyPr>
            <a:normAutofit lnSpcReduction="10000"/>
          </a:bodyPr>
          <a:lstStyle/>
          <a:p>
            <a:pPr lvl="1"/>
            <a:r>
              <a:rPr lang="en-US" sz="2800" b="1" dirty="0"/>
              <a:t>Intoxication and Incapacitation are not the same</a:t>
            </a:r>
          </a:p>
          <a:p>
            <a:pPr lvl="2"/>
            <a:r>
              <a:rPr lang="en-US" sz="2400" dirty="0"/>
              <a:t>As an example: intoxication can range to have some alcohol to can’t drive per law, but may still be able to make decisions </a:t>
            </a:r>
          </a:p>
          <a:p>
            <a:pPr lvl="1"/>
            <a:r>
              <a:rPr lang="en-US" sz="2400" b="1" dirty="0"/>
              <a:t>Regis Policy definition of INCAPACITATION:</a:t>
            </a:r>
          </a:p>
          <a:p>
            <a:pPr lvl="2"/>
            <a:r>
              <a:rPr lang="en-US" sz="2000" dirty="0"/>
              <a:t>in a state where [they] </a:t>
            </a:r>
            <a:r>
              <a:rPr lang="en-US" sz="2000" b="1" dirty="0"/>
              <a:t>lack the ability to make rational, reasonable decisions including an inability to understand the who, what, when, where, why or how of sexual activity</a:t>
            </a:r>
            <a:r>
              <a:rPr lang="en-US" sz="2000" dirty="0"/>
              <a:t>, or an </a:t>
            </a:r>
            <a:r>
              <a:rPr lang="en-US" sz="2000" b="1" dirty="0"/>
              <a:t>inability to fully understand the details of sexual interaction</a:t>
            </a:r>
            <a:r>
              <a:rPr lang="en-US" sz="2000" dirty="0"/>
              <a:t> as a result of alcohol or drug consumption, illness, unconsciousness, blackout, sleep, mental disability, and other circumstances, and the Respondent knew or should reasonably have known the individual was mentally or physically incapacitated.  VIII § II</a:t>
            </a:r>
            <a:endParaRPr lang="en-US" sz="2000" b="1" dirty="0"/>
          </a:p>
        </p:txBody>
      </p:sp>
    </p:spTree>
    <p:extLst>
      <p:ext uri="{BB962C8B-B14F-4D97-AF65-F5344CB8AC3E}">
        <p14:creationId xmlns:p14="http://schemas.microsoft.com/office/powerpoint/2010/main" val="392736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278" y="594821"/>
            <a:ext cx="10178322" cy="1492132"/>
          </a:xfrm>
        </p:spPr>
        <p:txBody>
          <a:bodyPr/>
          <a:lstStyle/>
          <a:p>
            <a:r>
              <a:rPr lang="en-US" dirty="0"/>
              <a:t>Agenda:	</a:t>
            </a:r>
          </a:p>
        </p:txBody>
      </p:sp>
      <p:sp>
        <p:nvSpPr>
          <p:cNvPr id="3" name="Content Placeholder 2"/>
          <p:cNvSpPr>
            <a:spLocks noGrp="1"/>
          </p:cNvSpPr>
          <p:nvPr>
            <p:ph idx="1"/>
          </p:nvPr>
        </p:nvSpPr>
        <p:spPr>
          <a:xfrm>
            <a:off x="1094660" y="2005905"/>
            <a:ext cx="10178322" cy="3593591"/>
          </a:xfrm>
        </p:spPr>
        <p:txBody>
          <a:bodyPr>
            <a:noAutofit/>
          </a:bodyPr>
          <a:lstStyle/>
          <a:p>
            <a:pPr lvl="1"/>
            <a:r>
              <a:rPr lang="en-US" sz="2000" dirty="0"/>
              <a:t>Introductions &amp; Housekeeping</a:t>
            </a:r>
          </a:p>
          <a:p>
            <a:pPr lvl="1"/>
            <a:r>
              <a:rPr lang="en-US" sz="2000" dirty="0"/>
              <a:t>Nondiscrimination Policy Overview</a:t>
            </a:r>
          </a:p>
          <a:p>
            <a:pPr lvl="1"/>
            <a:r>
              <a:rPr lang="en-US" sz="2000" dirty="0"/>
              <a:t>Hearing Procedure</a:t>
            </a:r>
          </a:p>
          <a:p>
            <a:pPr lvl="1"/>
            <a:r>
              <a:rPr lang="en-US" sz="2000" dirty="0"/>
              <a:t>Practice Tips</a:t>
            </a:r>
          </a:p>
          <a:p>
            <a:pPr lvl="1"/>
            <a:r>
              <a:rPr lang="en-US" sz="2000" dirty="0"/>
              <a:t>Content Knowledge</a:t>
            </a:r>
          </a:p>
          <a:p>
            <a:pPr lvl="1"/>
            <a:r>
              <a:rPr lang="en-US" sz="2000" dirty="0"/>
              <a:t>Questions and Close-out</a:t>
            </a:r>
          </a:p>
          <a:p>
            <a:pPr marL="914400" lvl="2" indent="0">
              <a:buNone/>
            </a:pPr>
            <a:endParaRPr lang="en-US" sz="2000" dirty="0"/>
          </a:p>
          <a:p>
            <a:pPr lvl="1"/>
            <a:endParaRPr lang="en-US" sz="2400" dirty="0"/>
          </a:p>
        </p:txBody>
      </p:sp>
    </p:spTree>
    <p:extLst>
      <p:ext uri="{BB962C8B-B14F-4D97-AF65-F5344CB8AC3E}">
        <p14:creationId xmlns:p14="http://schemas.microsoft.com/office/powerpoint/2010/main" val="192375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INTOXICATION/incapacitation</a:t>
            </a:r>
          </a:p>
        </p:txBody>
      </p:sp>
      <p:sp>
        <p:nvSpPr>
          <p:cNvPr id="3" name="Content Placeholder 2"/>
          <p:cNvSpPr>
            <a:spLocks noGrp="1"/>
          </p:cNvSpPr>
          <p:nvPr>
            <p:ph idx="1"/>
          </p:nvPr>
        </p:nvSpPr>
        <p:spPr/>
        <p:txBody>
          <a:bodyPr/>
          <a:lstStyle/>
          <a:p>
            <a:pPr lvl="1"/>
            <a:r>
              <a:rPr lang="en-US" sz="3200" dirty="0"/>
              <a:t>Why does intoxication matter?</a:t>
            </a:r>
          </a:p>
          <a:p>
            <a:pPr lvl="2"/>
            <a:r>
              <a:rPr lang="en-US" sz="2800" dirty="0">
                <a:solidFill>
                  <a:srgbClr val="FF0000"/>
                </a:solidFill>
              </a:rPr>
              <a:t>Can affect capacity to give consent</a:t>
            </a:r>
          </a:p>
          <a:p>
            <a:pPr lvl="2"/>
            <a:r>
              <a:rPr lang="en-US" sz="2800" dirty="0">
                <a:solidFill>
                  <a:srgbClr val="00B050"/>
                </a:solidFill>
              </a:rPr>
              <a:t>Can affect recollection</a:t>
            </a:r>
          </a:p>
          <a:p>
            <a:pPr lvl="2"/>
            <a:r>
              <a:rPr lang="en-US" sz="2800" dirty="0">
                <a:solidFill>
                  <a:srgbClr val="0070C0"/>
                </a:solidFill>
              </a:rPr>
              <a:t>Can affect your assessment of witness credibility</a:t>
            </a:r>
          </a:p>
          <a:p>
            <a:endParaRPr lang="en-US" dirty="0"/>
          </a:p>
        </p:txBody>
      </p:sp>
    </p:spTree>
    <p:extLst>
      <p:ext uri="{BB962C8B-B14F-4D97-AF65-F5344CB8AC3E}">
        <p14:creationId xmlns:p14="http://schemas.microsoft.com/office/powerpoint/2010/main" val="366756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Intoxication/incapacitation</a:t>
            </a:r>
          </a:p>
        </p:txBody>
      </p:sp>
      <p:sp>
        <p:nvSpPr>
          <p:cNvPr id="3" name="Content Placeholder 2"/>
          <p:cNvSpPr>
            <a:spLocks noGrp="1"/>
          </p:cNvSpPr>
          <p:nvPr>
            <p:ph idx="1"/>
          </p:nvPr>
        </p:nvSpPr>
        <p:spPr>
          <a:xfrm>
            <a:off x="1095267" y="1874517"/>
            <a:ext cx="10178322" cy="3593591"/>
          </a:xfrm>
        </p:spPr>
        <p:txBody>
          <a:bodyPr>
            <a:noAutofit/>
          </a:bodyPr>
          <a:lstStyle/>
          <a:p>
            <a:pPr lvl="1"/>
            <a:r>
              <a:rPr lang="en-US" sz="2400" dirty="0"/>
              <a:t>As a board do you have enough to make a decision regarding intoxication and incapacitation one way or another? If you are not sure, communicate with the Title IX Coordinator.</a:t>
            </a:r>
          </a:p>
          <a:p>
            <a:pPr lvl="1"/>
            <a:r>
              <a:rPr lang="en-US" sz="2400" dirty="0"/>
              <a:t>Indicia of intoxication: </a:t>
            </a:r>
          </a:p>
          <a:p>
            <a:pPr lvl="2"/>
            <a:r>
              <a:rPr lang="en-US" sz="2400" dirty="0">
                <a:solidFill>
                  <a:srgbClr val="FF0000"/>
                </a:solidFill>
              </a:rPr>
              <a:t>Slurred speech, off-balance when walking, glassy eyes, odor of alcohol from breath, coherence, demeanor, etc.</a:t>
            </a:r>
            <a:endParaRPr lang="en-US" sz="2400" dirty="0"/>
          </a:p>
          <a:p>
            <a:pPr lvl="1"/>
            <a:r>
              <a:rPr lang="en-US" sz="2400" dirty="0"/>
              <a:t>Indicia of incapacitation:</a:t>
            </a:r>
          </a:p>
          <a:p>
            <a:pPr lvl="2"/>
            <a:r>
              <a:rPr lang="en-US" sz="2400" dirty="0">
                <a:solidFill>
                  <a:srgbClr val="FF0000"/>
                </a:solidFill>
              </a:rPr>
              <a:t>Unconscious, vomiting, unable to articulate coherent sentences, going in and out of consciousness, unable to walk, cannot stand, involuntary urination, etc.</a:t>
            </a:r>
          </a:p>
        </p:txBody>
      </p:sp>
    </p:spTree>
    <p:extLst>
      <p:ext uri="{BB962C8B-B14F-4D97-AF65-F5344CB8AC3E}">
        <p14:creationId xmlns:p14="http://schemas.microsoft.com/office/powerpoint/2010/main" val="2950469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Intoxication/incapacitation</a:t>
            </a:r>
          </a:p>
        </p:txBody>
      </p:sp>
      <p:sp>
        <p:nvSpPr>
          <p:cNvPr id="3" name="Content Placeholder 2"/>
          <p:cNvSpPr>
            <a:spLocks noGrp="1"/>
          </p:cNvSpPr>
          <p:nvPr>
            <p:ph idx="1"/>
          </p:nvPr>
        </p:nvSpPr>
        <p:spPr/>
        <p:txBody>
          <a:bodyPr/>
          <a:lstStyle/>
          <a:p>
            <a:r>
              <a:rPr lang="en-US" sz="2800" dirty="0"/>
              <a:t>Lots of gray</a:t>
            </a:r>
          </a:p>
          <a:p>
            <a:r>
              <a:rPr lang="en-US" sz="2800" dirty="0"/>
              <a:t>Facts must be determined on a case by case basis</a:t>
            </a:r>
          </a:p>
          <a:p>
            <a:r>
              <a:rPr lang="en-US" sz="2800" dirty="0"/>
              <a:t>You may consult with Title IX during a recess. </a:t>
            </a:r>
          </a:p>
          <a:p>
            <a:endParaRPr lang="en-US" dirty="0"/>
          </a:p>
        </p:txBody>
      </p:sp>
    </p:spTree>
    <p:extLst>
      <p:ext uri="{BB962C8B-B14F-4D97-AF65-F5344CB8AC3E}">
        <p14:creationId xmlns:p14="http://schemas.microsoft.com/office/powerpoint/2010/main" val="480207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 Procedure</a:t>
            </a:r>
          </a:p>
        </p:txBody>
      </p:sp>
    </p:spTree>
    <p:extLst>
      <p:ext uri="{BB962C8B-B14F-4D97-AF65-F5344CB8AC3E}">
        <p14:creationId xmlns:p14="http://schemas.microsoft.com/office/powerpoint/2010/main" val="1286155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24FB-4CBD-489B-8DFC-1869D8639DF8}"/>
              </a:ext>
            </a:extLst>
          </p:cNvPr>
          <p:cNvSpPr>
            <a:spLocks noGrp="1"/>
          </p:cNvSpPr>
          <p:nvPr>
            <p:ph type="title"/>
          </p:nvPr>
        </p:nvSpPr>
        <p:spPr/>
        <p:txBody>
          <a:bodyPr/>
          <a:lstStyle/>
          <a:p>
            <a:r>
              <a:rPr lang="en-US" dirty="0"/>
              <a:t>Implicit Bias</a:t>
            </a:r>
          </a:p>
        </p:txBody>
      </p:sp>
      <p:sp>
        <p:nvSpPr>
          <p:cNvPr id="3" name="Content Placeholder 2">
            <a:extLst>
              <a:ext uri="{FF2B5EF4-FFF2-40B4-BE49-F238E27FC236}">
                <a16:creationId xmlns:a16="http://schemas.microsoft.com/office/drawing/2014/main" id="{C348A01D-D377-449C-BAA4-08256167A3AA}"/>
              </a:ext>
            </a:extLst>
          </p:cNvPr>
          <p:cNvSpPr>
            <a:spLocks noGrp="1"/>
          </p:cNvSpPr>
          <p:nvPr>
            <p:ph idx="1"/>
          </p:nvPr>
        </p:nvSpPr>
        <p:spPr/>
        <p:txBody>
          <a:bodyPr/>
          <a:lstStyle/>
          <a:p>
            <a:r>
              <a:rPr lang="en-US" dirty="0"/>
              <a:t>Do you know any party member?</a:t>
            </a:r>
          </a:p>
          <a:p>
            <a:r>
              <a:rPr lang="en-US" dirty="0"/>
              <a:t>Is there any reason at all that you cannot maintain a fair and impartial mindset while adjudicating this matter?</a:t>
            </a:r>
          </a:p>
          <a:p>
            <a:endParaRPr lang="en-US" dirty="0"/>
          </a:p>
          <a:p>
            <a:r>
              <a:rPr lang="en-US" dirty="0"/>
              <a:t>Please recuse yourself when you feel you may have a bias in </a:t>
            </a:r>
            <a:r>
              <a:rPr lang="en-US"/>
              <a:t>the outcome of the case.</a:t>
            </a:r>
            <a:endParaRPr lang="en-US" dirty="0"/>
          </a:p>
        </p:txBody>
      </p:sp>
    </p:spTree>
    <p:extLst>
      <p:ext uri="{BB962C8B-B14F-4D97-AF65-F5344CB8AC3E}">
        <p14:creationId xmlns:p14="http://schemas.microsoft.com/office/powerpoint/2010/main" val="428644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Hearing Is convened</a:t>
            </a:r>
          </a:p>
        </p:txBody>
      </p:sp>
      <p:sp>
        <p:nvSpPr>
          <p:cNvPr id="3" name="Content Placeholder 2"/>
          <p:cNvSpPr>
            <a:spLocks noGrp="1"/>
          </p:cNvSpPr>
          <p:nvPr>
            <p:ph idx="1"/>
          </p:nvPr>
        </p:nvSpPr>
        <p:spPr>
          <a:xfrm>
            <a:off x="1251678" y="1588655"/>
            <a:ext cx="10178322" cy="4950690"/>
          </a:xfrm>
        </p:spPr>
        <p:txBody>
          <a:bodyPr>
            <a:normAutofit fontScale="92500" lnSpcReduction="10000"/>
          </a:bodyPr>
          <a:lstStyle/>
          <a:p>
            <a:r>
              <a:rPr lang="en-US" dirty="0"/>
              <a:t>Complaint is filed and determined by the EO and Title IX Coordinator to POSSIBLY be a severe, persistent, pervasive violation of Regis’s Nondiscrimination Policy IF EVERYTHING THE COMPLAINT STATES IS TRUE</a:t>
            </a:r>
          </a:p>
          <a:p>
            <a:r>
              <a:rPr lang="en-US" dirty="0"/>
              <a:t>Title IX Coordinator will reach out to pool for (3) members</a:t>
            </a:r>
          </a:p>
          <a:p>
            <a:pPr lvl="1"/>
            <a:r>
              <a:rPr lang="en-US" dirty="0"/>
              <a:t>Should conflict out if your participation could create the perception of a conflict of interest</a:t>
            </a:r>
          </a:p>
          <a:p>
            <a:r>
              <a:rPr lang="en-US" dirty="0"/>
              <a:t>At least 5 days prior to hearing, the Date/time/location/allegations are set and messaged to the Panel/Respondent/Complainant </a:t>
            </a:r>
          </a:p>
          <a:p>
            <a:r>
              <a:rPr lang="en-US" dirty="0"/>
              <a:t>Panel receives all previously submitted materials from all parties, including any additional evidence from the parties not captured in the investigation (at least 15 days prior to hearing)</a:t>
            </a:r>
          </a:p>
          <a:p>
            <a:r>
              <a:rPr lang="en-US" dirty="0"/>
              <a:t>At least 10 days prior to scheduled hearing all parties, including advisors, will engage in a pre-hearing meeting with the Chair and Title IX Coordinator to review hearing protocol, deadlines for submission of witness lists/other materials, answer questions and receive investigative report/case materials</a:t>
            </a:r>
          </a:p>
          <a:p>
            <a:r>
              <a:rPr lang="en-US" dirty="0"/>
              <a:t>Panel is expected to read, notate, and be prepared to ask questions about the materials in the hearing (questions will be compiled during recess and only the Chair will speak during proceedings). </a:t>
            </a:r>
          </a:p>
          <a:p>
            <a:endParaRPr lang="en-US" dirty="0"/>
          </a:p>
        </p:txBody>
      </p:sp>
    </p:spTree>
    <p:extLst>
      <p:ext uri="{BB962C8B-B14F-4D97-AF65-F5344CB8AC3E}">
        <p14:creationId xmlns:p14="http://schemas.microsoft.com/office/powerpoint/2010/main" val="3591125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1678" y="382385"/>
            <a:ext cx="10178322" cy="836815"/>
          </a:xfrm>
        </p:spPr>
        <p:txBody>
          <a:bodyPr/>
          <a:lstStyle/>
          <a:p>
            <a:r>
              <a:rPr lang="en-US" dirty="0"/>
              <a:t>Hearing Procedure Overview</a:t>
            </a:r>
          </a:p>
        </p:txBody>
      </p:sp>
      <p:sp>
        <p:nvSpPr>
          <p:cNvPr id="4" name="Content Placeholder 3"/>
          <p:cNvSpPr>
            <a:spLocks noGrp="1"/>
          </p:cNvSpPr>
          <p:nvPr>
            <p:ph idx="1"/>
          </p:nvPr>
        </p:nvSpPr>
        <p:spPr>
          <a:xfrm>
            <a:off x="1251678" y="1219200"/>
            <a:ext cx="10178322" cy="5495635"/>
          </a:xfrm>
        </p:spPr>
        <p:txBody>
          <a:bodyPr>
            <a:normAutofit lnSpcReduction="10000"/>
          </a:bodyPr>
          <a:lstStyle/>
          <a:p>
            <a:pPr lvl="0"/>
            <a:r>
              <a:rPr lang="en-US" dirty="0"/>
              <a:t>Introductions </a:t>
            </a:r>
          </a:p>
          <a:p>
            <a:pPr lvl="0"/>
            <a:r>
              <a:rPr lang="en-US" dirty="0"/>
              <a:t>Presentation of Information by the Complainant</a:t>
            </a:r>
          </a:p>
          <a:p>
            <a:pPr lvl="0"/>
            <a:r>
              <a:rPr lang="en-US" dirty="0"/>
              <a:t>Directs/Cross of Complainant Witnesses</a:t>
            </a:r>
          </a:p>
          <a:p>
            <a:pPr lvl="0"/>
            <a:r>
              <a:rPr lang="en-US" dirty="0"/>
              <a:t>Presentation of Information by the Respondent (Respondent is not required to testify and their choice not to do so should have no impact against them in the final determination).</a:t>
            </a:r>
          </a:p>
          <a:p>
            <a:pPr lvl="0"/>
            <a:r>
              <a:rPr lang="en-US" dirty="0"/>
              <a:t>Presentation of Information by Witnesses</a:t>
            </a:r>
          </a:p>
          <a:p>
            <a:pPr lvl="0"/>
            <a:r>
              <a:rPr lang="en-US" dirty="0"/>
              <a:t>Closing Statements</a:t>
            </a:r>
          </a:p>
          <a:p>
            <a:pPr marL="0" indent="0">
              <a:buNone/>
            </a:pPr>
            <a:r>
              <a:rPr lang="en-US" dirty="0"/>
              <a:t>			- Hearings are private and closed to spectators </a:t>
            </a:r>
          </a:p>
          <a:p>
            <a:pPr marL="0" indent="0">
              <a:buNone/>
            </a:pPr>
            <a:r>
              <a:rPr lang="en-US" dirty="0"/>
              <a:t>			-The Hearings, excluding deliberations, will be recorded by audio and 			video</a:t>
            </a:r>
          </a:p>
          <a:p>
            <a:pPr marL="0" indent="0">
              <a:buNone/>
            </a:pPr>
            <a:r>
              <a:rPr lang="en-US" dirty="0"/>
              <a:t>			-Hearing Chair may limit the number of witnesses whose testimony 			may be redundant or not in dispute. </a:t>
            </a:r>
          </a:p>
          <a:p>
            <a:pPr marL="0" indent="0">
              <a:buNone/>
            </a:pPr>
            <a:r>
              <a:rPr lang="en-US" dirty="0"/>
              <a:t>			-Witnesses must be identified and names must be disclosed to each 			party at least 5 days prior to hearing. </a:t>
            </a:r>
          </a:p>
        </p:txBody>
      </p:sp>
    </p:spTree>
    <p:extLst>
      <p:ext uri="{BB962C8B-B14F-4D97-AF65-F5344CB8AC3E}">
        <p14:creationId xmlns:p14="http://schemas.microsoft.com/office/powerpoint/2010/main" val="1924367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1678" y="382385"/>
            <a:ext cx="10178322" cy="836815"/>
          </a:xfrm>
        </p:spPr>
        <p:txBody>
          <a:bodyPr/>
          <a:lstStyle/>
          <a:p>
            <a:r>
              <a:rPr lang="en-US" dirty="0"/>
              <a:t>Hearing Procedure: Intro</a:t>
            </a:r>
          </a:p>
        </p:txBody>
      </p:sp>
      <p:sp>
        <p:nvSpPr>
          <p:cNvPr id="4" name="Content Placeholder 3"/>
          <p:cNvSpPr>
            <a:spLocks noGrp="1"/>
          </p:cNvSpPr>
          <p:nvPr>
            <p:ph idx="1"/>
          </p:nvPr>
        </p:nvSpPr>
        <p:spPr>
          <a:xfrm>
            <a:off x="1251678" y="1219200"/>
            <a:ext cx="10178322" cy="5495635"/>
          </a:xfrm>
        </p:spPr>
        <p:txBody>
          <a:bodyPr>
            <a:normAutofit/>
          </a:bodyPr>
          <a:lstStyle/>
          <a:p>
            <a:pPr lvl="0"/>
            <a:r>
              <a:rPr lang="en-US" b="1" dirty="0"/>
              <a:t>Introductions </a:t>
            </a:r>
            <a:endParaRPr lang="en-US" dirty="0"/>
          </a:p>
          <a:p>
            <a:pPr lvl="1"/>
            <a:r>
              <a:rPr lang="en-US" dirty="0"/>
              <a:t>Members of the Campus Hearing Panel</a:t>
            </a:r>
          </a:p>
          <a:p>
            <a:pPr lvl="1"/>
            <a:r>
              <a:rPr lang="en-US" dirty="0"/>
              <a:t>Title IX Coordinator</a:t>
            </a:r>
          </a:p>
          <a:p>
            <a:pPr lvl="1"/>
            <a:r>
              <a:rPr lang="en-US" dirty="0"/>
              <a:t>University General Counsel </a:t>
            </a:r>
          </a:p>
          <a:p>
            <a:pPr lvl="1"/>
            <a:r>
              <a:rPr lang="en-US" dirty="0"/>
              <a:t>Recitation of the alleged university policy violations</a:t>
            </a:r>
          </a:p>
          <a:p>
            <a:pPr lvl="2"/>
            <a:r>
              <a:rPr lang="en-US" dirty="0"/>
              <a:t>Respondent states “responsible” or “not responsible”</a:t>
            </a:r>
          </a:p>
          <a:p>
            <a:pPr lvl="1"/>
            <a:r>
              <a:rPr lang="en-US" dirty="0"/>
              <a:t>Overview of the flow of the hearing</a:t>
            </a:r>
          </a:p>
          <a:p>
            <a:pPr lvl="1"/>
            <a:r>
              <a:rPr lang="en-US" dirty="0"/>
              <a:t>Reminder of specific rules</a:t>
            </a:r>
          </a:p>
          <a:p>
            <a:pPr lvl="2"/>
            <a:r>
              <a:rPr lang="en-US" dirty="0"/>
              <a:t>Closed hearing (confidential)</a:t>
            </a:r>
          </a:p>
          <a:p>
            <a:pPr lvl="2"/>
            <a:r>
              <a:rPr lang="en-US" dirty="0"/>
              <a:t>Expectation of truthful testimony</a:t>
            </a:r>
          </a:p>
          <a:p>
            <a:pPr lvl="2"/>
            <a:r>
              <a:rPr lang="en-US" dirty="0"/>
              <a:t>Past sexual history is inadmissible</a:t>
            </a:r>
          </a:p>
          <a:p>
            <a:pPr lvl="2"/>
            <a:r>
              <a:rPr lang="en-US" dirty="0"/>
              <a:t>Any question or line of questioning can be ruled inappropriate/irrelevant by the Chair will be refused for consideration and may be objected to by the opposing party (Chair makes determination as each question is asked). </a:t>
            </a:r>
          </a:p>
          <a:p>
            <a:pPr lvl="2"/>
            <a:r>
              <a:rPr lang="en-US" dirty="0"/>
              <a:t>Standard is the preponderance of the evidence</a:t>
            </a:r>
          </a:p>
          <a:p>
            <a:pPr marL="0" indent="0">
              <a:buNone/>
            </a:pPr>
            <a:endParaRPr lang="en-US" dirty="0"/>
          </a:p>
        </p:txBody>
      </p:sp>
    </p:spTree>
    <p:extLst>
      <p:ext uri="{BB962C8B-B14F-4D97-AF65-F5344CB8AC3E}">
        <p14:creationId xmlns:p14="http://schemas.microsoft.com/office/powerpoint/2010/main" val="1391003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24F7-8F22-4272-91AD-B73C57828E71}"/>
              </a:ext>
            </a:extLst>
          </p:cNvPr>
          <p:cNvSpPr>
            <a:spLocks noGrp="1"/>
          </p:cNvSpPr>
          <p:nvPr>
            <p:ph type="title"/>
          </p:nvPr>
        </p:nvSpPr>
        <p:spPr/>
        <p:txBody>
          <a:bodyPr/>
          <a:lstStyle/>
          <a:p>
            <a:r>
              <a:rPr lang="en-US" dirty="0"/>
              <a:t>Legal Standard of proof</a:t>
            </a:r>
          </a:p>
        </p:txBody>
      </p:sp>
      <p:sp>
        <p:nvSpPr>
          <p:cNvPr id="3" name="Content Placeholder 2">
            <a:extLst>
              <a:ext uri="{FF2B5EF4-FFF2-40B4-BE49-F238E27FC236}">
                <a16:creationId xmlns:a16="http://schemas.microsoft.com/office/drawing/2014/main" id="{E7415EA2-E2C0-4C56-9DCE-86CC8242026B}"/>
              </a:ext>
            </a:extLst>
          </p:cNvPr>
          <p:cNvSpPr>
            <a:spLocks noGrp="1"/>
          </p:cNvSpPr>
          <p:nvPr>
            <p:ph idx="1"/>
          </p:nvPr>
        </p:nvSpPr>
        <p:spPr>
          <a:xfrm>
            <a:off x="1251678" y="1258349"/>
            <a:ext cx="10178322" cy="6316910"/>
          </a:xfrm>
        </p:spPr>
        <p:txBody>
          <a:bodyPr>
            <a:normAutofit/>
          </a:bodyPr>
          <a:lstStyle/>
          <a:p>
            <a:r>
              <a:rPr lang="en-US" sz="3200" dirty="0"/>
              <a:t>BY A PREPONDERANCE OF THE EVIDENCE:</a:t>
            </a:r>
          </a:p>
          <a:p>
            <a:pPr lvl="1"/>
            <a:r>
              <a:rPr lang="en-US" sz="2800" dirty="0"/>
              <a:t>To prove an element by a preponderance of the evidence simply means to prove that something is more likely than not. </a:t>
            </a:r>
          </a:p>
          <a:p>
            <a:pPr lvl="1"/>
            <a:r>
              <a:rPr lang="en-US" sz="2800" dirty="0"/>
              <a:t>The greater weight of evidence, not necessarily established by the greater number of witnesses testifying to a fact but by evidence that has the most convincing force; superior evidentiary weight that, though not sufficient to free the mind wholly from all reasonable doubt, is still sufficient to incline a fair and impartial mind to one side of the issue rather than the other. </a:t>
            </a:r>
          </a:p>
          <a:p>
            <a:pPr marL="457200" lvl="1" indent="0">
              <a:buNone/>
            </a:pPr>
            <a:endParaRPr lang="en-US" dirty="0"/>
          </a:p>
        </p:txBody>
      </p:sp>
    </p:spTree>
    <p:extLst>
      <p:ext uri="{BB962C8B-B14F-4D97-AF65-F5344CB8AC3E}">
        <p14:creationId xmlns:p14="http://schemas.microsoft.com/office/powerpoint/2010/main" val="3497106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1678" y="382385"/>
            <a:ext cx="10178322" cy="836815"/>
          </a:xfrm>
        </p:spPr>
        <p:txBody>
          <a:bodyPr/>
          <a:lstStyle/>
          <a:p>
            <a:r>
              <a:rPr lang="en-US" dirty="0"/>
              <a:t>Hearing Procedure: Evidence</a:t>
            </a:r>
          </a:p>
        </p:txBody>
      </p:sp>
      <p:sp>
        <p:nvSpPr>
          <p:cNvPr id="4" name="Content Placeholder 3"/>
          <p:cNvSpPr>
            <a:spLocks noGrp="1"/>
          </p:cNvSpPr>
          <p:nvPr>
            <p:ph idx="1"/>
          </p:nvPr>
        </p:nvSpPr>
        <p:spPr>
          <a:xfrm>
            <a:off x="1251678" y="1219200"/>
            <a:ext cx="10178322" cy="5495635"/>
          </a:xfrm>
        </p:spPr>
        <p:txBody>
          <a:bodyPr>
            <a:normAutofit/>
          </a:bodyPr>
          <a:lstStyle/>
          <a:p>
            <a:pPr lvl="0"/>
            <a:r>
              <a:rPr lang="en-US" b="1" dirty="0"/>
              <a:t>Presentation of Information by the Complainant</a:t>
            </a:r>
            <a:endParaRPr lang="en-US" dirty="0"/>
          </a:p>
          <a:p>
            <a:pPr lvl="1"/>
            <a:r>
              <a:rPr lang="en-US" dirty="0"/>
              <a:t>20 min: Complainant presentation</a:t>
            </a:r>
          </a:p>
          <a:p>
            <a:pPr lvl="1"/>
            <a:r>
              <a:rPr lang="en-US" dirty="0"/>
              <a:t>Panel questions for Complainant</a:t>
            </a:r>
          </a:p>
          <a:p>
            <a:pPr lvl="1"/>
            <a:r>
              <a:rPr lang="en-US" dirty="0"/>
              <a:t>15 min: Cross examination of Complainant from Respondent</a:t>
            </a:r>
          </a:p>
          <a:p>
            <a:pPr lvl="1"/>
            <a:endParaRPr lang="en-US" dirty="0"/>
          </a:p>
          <a:p>
            <a:pPr marL="457200" lvl="1" indent="0">
              <a:buNone/>
            </a:pPr>
            <a:endParaRPr lang="en-US" dirty="0"/>
          </a:p>
          <a:p>
            <a:pPr lvl="0"/>
            <a:r>
              <a:rPr lang="en-US" b="1" dirty="0"/>
              <a:t>Presentation of Information by the Respondent</a:t>
            </a:r>
            <a:endParaRPr lang="en-US" dirty="0"/>
          </a:p>
          <a:p>
            <a:pPr lvl="1"/>
            <a:r>
              <a:rPr lang="en-US" dirty="0"/>
              <a:t>20 min: Respondent presentation</a:t>
            </a:r>
          </a:p>
          <a:p>
            <a:pPr lvl="1"/>
            <a:r>
              <a:rPr lang="en-US" dirty="0"/>
              <a:t>Panel questions for Respondent</a:t>
            </a:r>
          </a:p>
          <a:p>
            <a:pPr lvl="1"/>
            <a:r>
              <a:rPr lang="en-US" dirty="0"/>
              <a:t>15 min: Cross examination of Respondent by Complainant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6600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97F1-ABD7-42BA-8233-15966AB05372}"/>
              </a:ext>
            </a:extLst>
          </p:cNvPr>
          <p:cNvSpPr>
            <a:spLocks noGrp="1"/>
          </p:cNvSpPr>
          <p:nvPr>
            <p:ph type="title"/>
          </p:nvPr>
        </p:nvSpPr>
        <p:spPr/>
        <p:txBody>
          <a:bodyPr/>
          <a:lstStyle/>
          <a:p>
            <a:r>
              <a:rPr lang="en-US" dirty="0"/>
              <a:t>Content Warning</a:t>
            </a:r>
          </a:p>
        </p:txBody>
      </p:sp>
      <p:sp>
        <p:nvSpPr>
          <p:cNvPr id="3" name="Text Placeholder 2">
            <a:extLst>
              <a:ext uri="{FF2B5EF4-FFF2-40B4-BE49-F238E27FC236}">
                <a16:creationId xmlns:a16="http://schemas.microsoft.com/office/drawing/2014/main" id="{39126643-006B-49E8-91E1-7C5F53AEABD0}"/>
              </a:ext>
            </a:extLst>
          </p:cNvPr>
          <p:cNvSpPr>
            <a:spLocks noGrp="1"/>
          </p:cNvSpPr>
          <p:nvPr>
            <p:ph type="body" idx="1"/>
          </p:nvPr>
        </p:nvSpPr>
        <p:spPr/>
        <p:txBody>
          <a:bodyPr/>
          <a:lstStyle/>
          <a:p>
            <a:r>
              <a:rPr lang="en-US" dirty="0"/>
              <a:t>Consent, Sexual violence scenarios</a:t>
            </a:r>
          </a:p>
        </p:txBody>
      </p:sp>
    </p:spTree>
    <p:extLst>
      <p:ext uri="{BB962C8B-B14F-4D97-AF65-F5344CB8AC3E}">
        <p14:creationId xmlns:p14="http://schemas.microsoft.com/office/powerpoint/2010/main" val="976112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1678" y="382385"/>
            <a:ext cx="10178322" cy="836815"/>
          </a:xfrm>
        </p:spPr>
        <p:txBody>
          <a:bodyPr/>
          <a:lstStyle/>
          <a:p>
            <a:r>
              <a:rPr lang="en-US" dirty="0"/>
              <a:t>Hearing Procedure: Witnesses</a:t>
            </a:r>
          </a:p>
        </p:txBody>
      </p:sp>
      <p:sp>
        <p:nvSpPr>
          <p:cNvPr id="4" name="Content Placeholder 3"/>
          <p:cNvSpPr>
            <a:spLocks noGrp="1"/>
          </p:cNvSpPr>
          <p:nvPr>
            <p:ph idx="1"/>
          </p:nvPr>
        </p:nvSpPr>
        <p:spPr>
          <a:xfrm>
            <a:off x="1251678" y="1219200"/>
            <a:ext cx="10178322" cy="5495635"/>
          </a:xfrm>
        </p:spPr>
        <p:txBody>
          <a:bodyPr>
            <a:normAutofit/>
          </a:bodyPr>
          <a:lstStyle/>
          <a:p>
            <a:pPr lvl="0"/>
            <a:r>
              <a:rPr lang="en-US" b="1" dirty="0"/>
              <a:t>Presentation of Information by Witnesses</a:t>
            </a:r>
            <a:endParaRPr lang="en-US" dirty="0"/>
          </a:p>
          <a:p>
            <a:pPr lvl="1"/>
            <a:r>
              <a:rPr lang="en-US" dirty="0"/>
              <a:t>15 minutes TOTAL for all witnesses from one party (15 min for complainant’s witnesses, 15 minutes for respondent’s witnesses). </a:t>
            </a:r>
          </a:p>
          <a:p>
            <a:pPr lvl="1"/>
            <a:r>
              <a:rPr lang="en-US" dirty="0"/>
              <a:t>No restriction: Board cross-examination of witnesses</a:t>
            </a:r>
          </a:p>
          <a:p>
            <a:pPr lvl="1"/>
            <a:r>
              <a:rPr lang="en-US" dirty="0"/>
              <a:t>10 minute cross-examination TOTAL for any adverse witnesses (ex. If two adverse witnesses, a party may spend 2 minutes crossing one party and 8 crossing the other, or any combination of time not to exceed 10 minutes across all witnesses.)</a:t>
            </a:r>
          </a:p>
          <a:p>
            <a:pPr lvl="1"/>
            <a:r>
              <a:rPr lang="en-US" dirty="0"/>
              <a:t>Complete all complainant witnesses, board cross, and respondent cross, then all respondent witnesses, board cross, and complainant cross.</a:t>
            </a:r>
          </a:p>
          <a:p>
            <a:pPr lvl="1"/>
            <a:r>
              <a:rPr lang="en-US" dirty="0"/>
              <a:t>Must be identified and names sent to each party at least 5 days prior to hearing. </a:t>
            </a:r>
          </a:p>
        </p:txBody>
      </p:sp>
    </p:spTree>
    <p:extLst>
      <p:ext uri="{BB962C8B-B14F-4D97-AF65-F5344CB8AC3E}">
        <p14:creationId xmlns:p14="http://schemas.microsoft.com/office/powerpoint/2010/main" val="1000711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1678" y="382385"/>
            <a:ext cx="10178322" cy="836815"/>
          </a:xfrm>
        </p:spPr>
        <p:txBody>
          <a:bodyPr/>
          <a:lstStyle/>
          <a:p>
            <a:r>
              <a:rPr lang="en-US" dirty="0"/>
              <a:t>Hearing Procedure: Closing</a:t>
            </a:r>
          </a:p>
        </p:txBody>
      </p:sp>
      <p:sp>
        <p:nvSpPr>
          <p:cNvPr id="4" name="Content Placeholder 3"/>
          <p:cNvSpPr>
            <a:spLocks noGrp="1"/>
          </p:cNvSpPr>
          <p:nvPr>
            <p:ph idx="1"/>
          </p:nvPr>
        </p:nvSpPr>
        <p:spPr>
          <a:xfrm>
            <a:off x="1251678" y="1219200"/>
            <a:ext cx="10178322" cy="5495635"/>
          </a:xfrm>
        </p:spPr>
        <p:txBody>
          <a:bodyPr>
            <a:normAutofit/>
          </a:bodyPr>
          <a:lstStyle/>
          <a:p>
            <a:pPr lvl="0"/>
            <a:r>
              <a:rPr lang="en-US" b="1" dirty="0"/>
              <a:t>Closing Statements</a:t>
            </a:r>
            <a:endParaRPr lang="en-US" dirty="0"/>
          </a:p>
          <a:p>
            <a:pPr lvl="1"/>
            <a:r>
              <a:rPr lang="en-US" dirty="0"/>
              <a:t>10 minutes: Complainant closing</a:t>
            </a:r>
          </a:p>
          <a:p>
            <a:pPr lvl="1"/>
            <a:r>
              <a:rPr lang="en-US" dirty="0"/>
              <a:t>10 minutes: Respondent closing</a:t>
            </a:r>
          </a:p>
          <a:p>
            <a:pPr lvl="1"/>
            <a:r>
              <a:rPr lang="en-US" dirty="0"/>
              <a:t>Chair closes hearing.</a:t>
            </a:r>
          </a:p>
        </p:txBody>
      </p:sp>
    </p:spTree>
    <p:extLst>
      <p:ext uri="{BB962C8B-B14F-4D97-AF65-F5344CB8AC3E}">
        <p14:creationId xmlns:p14="http://schemas.microsoft.com/office/powerpoint/2010/main" val="2464721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Reaching a Decision</a:t>
            </a:r>
          </a:p>
        </p:txBody>
      </p:sp>
      <p:sp>
        <p:nvSpPr>
          <p:cNvPr id="3" name="Content Placeholder 2"/>
          <p:cNvSpPr>
            <a:spLocks noGrp="1"/>
          </p:cNvSpPr>
          <p:nvPr>
            <p:ph idx="1"/>
          </p:nvPr>
        </p:nvSpPr>
        <p:spPr>
          <a:xfrm>
            <a:off x="1251678" y="1459345"/>
            <a:ext cx="10178322" cy="4420247"/>
          </a:xfrm>
        </p:spPr>
        <p:txBody>
          <a:bodyPr>
            <a:normAutofit/>
          </a:bodyPr>
          <a:lstStyle/>
          <a:p>
            <a:r>
              <a:rPr lang="en-US" dirty="0"/>
              <a:t>Procedure: </a:t>
            </a:r>
          </a:p>
          <a:p>
            <a:pPr lvl="1"/>
            <a:r>
              <a:rPr lang="en-US" dirty="0"/>
              <a:t>Hearing will be closed, all parties except Title IX Coordinator, General Counsel, and the Hearing Panel will be dismissed</a:t>
            </a:r>
          </a:p>
          <a:p>
            <a:pPr lvl="1"/>
            <a:r>
              <a:rPr lang="en-US" dirty="0"/>
              <a:t>Discussions will be off the record</a:t>
            </a:r>
          </a:p>
          <a:p>
            <a:pPr lvl="1"/>
            <a:r>
              <a:rPr lang="en-US" dirty="0"/>
              <a:t>Panel will evaluate the evidence </a:t>
            </a:r>
          </a:p>
          <a:p>
            <a:pPr lvl="2"/>
            <a:r>
              <a:rPr lang="en-US" dirty="0"/>
              <a:t>What is the evidence that the policy was violated?</a:t>
            </a:r>
          </a:p>
          <a:p>
            <a:pPr lvl="2"/>
            <a:r>
              <a:rPr lang="en-US" dirty="0"/>
              <a:t>What was the evidence that the policy was not violated?</a:t>
            </a:r>
          </a:p>
          <a:p>
            <a:pPr lvl="2"/>
            <a:r>
              <a:rPr lang="en-US" dirty="0"/>
              <a:t>Does the evidence reach a preponderance? (50% plus a feather)</a:t>
            </a:r>
          </a:p>
          <a:p>
            <a:r>
              <a:rPr lang="en-US" dirty="0"/>
              <a:t>Majority vote rules</a:t>
            </a:r>
          </a:p>
        </p:txBody>
      </p:sp>
    </p:spTree>
    <p:extLst>
      <p:ext uri="{BB962C8B-B14F-4D97-AF65-F5344CB8AC3E}">
        <p14:creationId xmlns:p14="http://schemas.microsoft.com/office/powerpoint/2010/main" val="197042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Sanctions</a:t>
            </a:r>
          </a:p>
        </p:txBody>
      </p:sp>
      <p:sp>
        <p:nvSpPr>
          <p:cNvPr id="3" name="Content Placeholder 2"/>
          <p:cNvSpPr>
            <a:spLocks noGrp="1"/>
          </p:cNvSpPr>
          <p:nvPr>
            <p:ph idx="1"/>
          </p:nvPr>
        </p:nvSpPr>
        <p:spPr>
          <a:xfrm>
            <a:off x="1251678" y="1708727"/>
            <a:ext cx="10178322" cy="4170865"/>
          </a:xfrm>
        </p:spPr>
        <p:txBody>
          <a:bodyPr>
            <a:normAutofit fontScale="92500"/>
          </a:bodyPr>
          <a:lstStyle/>
          <a:p>
            <a:r>
              <a:rPr lang="en-US" dirty="0"/>
              <a:t>Panel decides the sanction</a:t>
            </a:r>
          </a:p>
          <a:p>
            <a:pPr lvl="1"/>
            <a:r>
              <a:rPr lang="en-US" dirty="0"/>
              <a:t>Informed by previous practices gathered by HR and/or Title IX &amp; Discrimination Complaint Coordinator</a:t>
            </a:r>
          </a:p>
          <a:p>
            <a:pPr lvl="1"/>
            <a:r>
              <a:rPr lang="en-US" dirty="0"/>
              <a:t>Possible Sanctions include but are not limited to:</a:t>
            </a:r>
          </a:p>
          <a:p>
            <a:pPr lvl="2"/>
            <a:r>
              <a:rPr lang="en-US" dirty="0"/>
              <a:t>Oral or written reprimand;</a:t>
            </a:r>
          </a:p>
          <a:p>
            <a:pPr lvl="2"/>
            <a:r>
              <a:rPr lang="en-US" dirty="0"/>
              <a:t>Required attendance at a harassment/discrimination sensitivity program;</a:t>
            </a:r>
          </a:p>
          <a:p>
            <a:pPr lvl="2"/>
            <a:r>
              <a:rPr lang="en-US" dirty="0"/>
              <a:t>Oral or written warning;</a:t>
            </a:r>
          </a:p>
          <a:p>
            <a:pPr lvl="2"/>
            <a:r>
              <a:rPr lang="en-US" dirty="0"/>
              <a:t>Loss of salary or benefits or demotion;</a:t>
            </a:r>
          </a:p>
          <a:p>
            <a:pPr lvl="2"/>
            <a:r>
              <a:rPr lang="en-US" dirty="0"/>
              <a:t>Transfer or change of job, class, residential assignment, or location, including removing the person from being in a position to retaliate or further harass or discriminate against the complainant;</a:t>
            </a:r>
          </a:p>
          <a:p>
            <a:pPr lvl="2"/>
            <a:r>
              <a:rPr lang="en-US" dirty="0"/>
              <a:t>Suspension, probation, termination, dismissal, expulsion, or removal from campus; or </a:t>
            </a:r>
          </a:p>
          <a:p>
            <a:pPr lvl="2"/>
            <a:r>
              <a:rPr lang="en-US" dirty="0"/>
              <a:t>Other action Regis University deems appropriate under the circumstances including termination of contractual arrangements with the University.</a:t>
            </a:r>
          </a:p>
          <a:p>
            <a:pPr lvl="2"/>
            <a:endParaRPr lang="en-US" dirty="0"/>
          </a:p>
          <a:p>
            <a:pPr lvl="2"/>
            <a:endParaRPr lang="en-US" dirty="0"/>
          </a:p>
          <a:p>
            <a:pPr lvl="2"/>
            <a:endParaRPr lang="en-US" dirty="0"/>
          </a:p>
          <a:p>
            <a:endParaRPr lang="en-US" dirty="0"/>
          </a:p>
        </p:txBody>
      </p:sp>
    </p:spTree>
    <p:extLst>
      <p:ext uri="{BB962C8B-B14F-4D97-AF65-F5344CB8AC3E}">
        <p14:creationId xmlns:p14="http://schemas.microsoft.com/office/powerpoint/2010/main" val="417266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FB1F-DFE5-455D-B2C2-FBEB7FA34C58}"/>
              </a:ext>
            </a:extLst>
          </p:cNvPr>
          <p:cNvSpPr>
            <a:spLocks noGrp="1"/>
          </p:cNvSpPr>
          <p:nvPr>
            <p:ph type="title"/>
          </p:nvPr>
        </p:nvSpPr>
        <p:spPr/>
        <p:txBody>
          <a:bodyPr/>
          <a:lstStyle/>
          <a:p>
            <a:pPr algn="ctr"/>
            <a:r>
              <a:rPr lang="en-US" dirty="0"/>
              <a:t>Relevance Training </a:t>
            </a:r>
          </a:p>
        </p:txBody>
      </p:sp>
      <p:sp>
        <p:nvSpPr>
          <p:cNvPr id="3" name="Content Placeholder 2">
            <a:extLst>
              <a:ext uri="{FF2B5EF4-FFF2-40B4-BE49-F238E27FC236}">
                <a16:creationId xmlns:a16="http://schemas.microsoft.com/office/drawing/2014/main" id="{0C1BD024-A3B4-4A61-8CDE-7DFE0579E1C8}"/>
              </a:ext>
            </a:extLst>
          </p:cNvPr>
          <p:cNvSpPr>
            <a:spLocks noGrp="1"/>
          </p:cNvSpPr>
          <p:nvPr>
            <p:ph idx="1"/>
          </p:nvPr>
        </p:nvSpPr>
        <p:spPr>
          <a:xfrm>
            <a:off x="1251678" y="1367406"/>
            <a:ext cx="10178322" cy="5352175"/>
          </a:xfrm>
        </p:spPr>
        <p:txBody>
          <a:bodyPr>
            <a:normAutofit fontScale="92500" lnSpcReduction="10000"/>
          </a:bodyPr>
          <a:lstStyle/>
          <a:p>
            <a:r>
              <a:rPr lang="en-US" dirty="0"/>
              <a:t>Advisors/Chairs must make objections/determinations as to whether the testimony offered is relevant </a:t>
            </a:r>
          </a:p>
          <a:p>
            <a:r>
              <a:rPr lang="en-US" dirty="0"/>
              <a:t>Relevant questions must be appropriate for consideration and determination of whether it is “more likely than not, or less likely than so” that the alleged misconduct took place. </a:t>
            </a:r>
          </a:p>
          <a:p>
            <a:r>
              <a:rPr lang="en-US" dirty="0"/>
              <a:t>Evidence is relevant if 1) it has any tendency to make a fact more or less probable than it would be without the information and 2) the fact is of consequence in the matter. </a:t>
            </a:r>
          </a:p>
          <a:p>
            <a:r>
              <a:rPr lang="en-US" dirty="0"/>
              <a:t>Information is not relevant where:</a:t>
            </a:r>
          </a:p>
          <a:p>
            <a:pPr lvl="1"/>
            <a:r>
              <a:rPr lang="en-US" dirty="0"/>
              <a:t>Related to the Reporting Party’s sexual disposition or prior sexual behaviors (aka Rape Shield Law) </a:t>
            </a:r>
            <a:r>
              <a:rPr lang="en-US" b="1" u="sng" dirty="0"/>
              <a:t>unless</a:t>
            </a:r>
            <a:r>
              <a:rPr lang="en-US" dirty="0"/>
              <a:t>:</a:t>
            </a:r>
          </a:p>
          <a:p>
            <a:pPr lvl="2"/>
            <a:r>
              <a:rPr lang="en-US" dirty="0"/>
              <a:t>Offered to prove that someone other than the Respondent committed the alleged conduct, or</a:t>
            </a:r>
          </a:p>
          <a:p>
            <a:pPr lvl="2"/>
            <a:r>
              <a:rPr lang="en-US" dirty="0"/>
              <a:t>Related to Reporting Party’s prior sexual behavior with respect to Respondent and is offered to prove consent. Protected by a legally recognized privilege. Regis College will not require, allow, rely upon, or otherwise use questions or information that constitute, or seek disclosure of, information protected under a legally recognized privilege, unless the person holding such privilege has waived the privilege. </a:t>
            </a:r>
          </a:p>
          <a:p>
            <a:pPr lvl="2"/>
            <a:r>
              <a:rPr lang="en-US" dirty="0"/>
              <a:t>Derived from a party’s medical, psychological, or similar records, unless that party has provided prior written consent</a:t>
            </a:r>
          </a:p>
          <a:p>
            <a:pPr lvl="2"/>
            <a:r>
              <a:rPr lang="en-US" dirty="0"/>
              <a:t>It is duplicative or repetitive </a:t>
            </a:r>
          </a:p>
        </p:txBody>
      </p:sp>
    </p:spTree>
    <p:extLst>
      <p:ext uri="{BB962C8B-B14F-4D97-AF65-F5344CB8AC3E}">
        <p14:creationId xmlns:p14="http://schemas.microsoft.com/office/powerpoint/2010/main" val="3505812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5E07-2306-48EF-B6AA-7287F61673E1}"/>
              </a:ext>
            </a:extLst>
          </p:cNvPr>
          <p:cNvSpPr>
            <a:spLocks noGrp="1"/>
          </p:cNvSpPr>
          <p:nvPr>
            <p:ph type="title"/>
          </p:nvPr>
        </p:nvSpPr>
        <p:spPr/>
        <p:txBody>
          <a:bodyPr/>
          <a:lstStyle/>
          <a:p>
            <a:pPr algn="ctr"/>
            <a:r>
              <a:rPr lang="en-US" dirty="0"/>
              <a:t>Relevance Scenario Training</a:t>
            </a:r>
          </a:p>
        </p:txBody>
      </p:sp>
      <p:sp>
        <p:nvSpPr>
          <p:cNvPr id="3" name="Content Placeholder 2">
            <a:extLst>
              <a:ext uri="{FF2B5EF4-FFF2-40B4-BE49-F238E27FC236}">
                <a16:creationId xmlns:a16="http://schemas.microsoft.com/office/drawing/2014/main" id="{939D8BF3-72D9-447D-9341-E080501105CB}"/>
              </a:ext>
            </a:extLst>
          </p:cNvPr>
          <p:cNvSpPr>
            <a:spLocks noGrp="1"/>
          </p:cNvSpPr>
          <p:nvPr>
            <p:ph idx="1"/>
          </p:nvPr>
        </p:nvSpPr>
        <p:spPr>
          <a:xfrm>
            <a:off x="1251678" y="1308683"/>
            <a:ext cx="10178322" cy="5234730"/>
          </a:xfrm>
        </p:spPr>
        <p:txBody>
          <a:bodyPr/>
          <a:lstStyle/>
          <a:p>
            <a:pPr marL="0" indent="0">
              <a:buNone/>
            </a:pPr>
            <a:r>
              <a:rPr lang="en-US" dirty="0"/>
              <a:t>SCENARIO ONE:</a:t>
            </a:r>
          </a:p>
          <a:p>
            <a:r>
              <a:rPr lang="en-US" dirty="0"/>
              <a:t>A case is being heard in which the Complainant testifies that the Respondent held the Complainant down by her neck during a sexual assault, cutting off her airway, and causing visible bruising to her throat. The Respondent takes the stand and says that, in previous sexual encounters with the Complainant, she asked him to choke her and it was a regular request in within their sexual relationship.</a:t>
            </a:r>
          </a:p>
          <a:p>
            <a:endParaRPr lang="en-US" dirty="0"/>
          </a:p>
          <a:p>
            <a:pPr marL="0" indent="0">
              <a:buNone/>
            </a:pPr>
            <a:endParaRPr lang="en-US" dirty="0"/>
          </a:p>
          <a:p>
            <a:r>
              <a:rPr lang="en-US" dirty="0"/>
              <a:t>Is the Respondent’s testimony relevant? </a:t>
            </a:r>
          </a:p>
          <a:p>
            <a:r>
              <a:rPr lang="en-US" dirty="0"/>
              <a:t>What follow up questions might be pertinent?</a:t>
            </a:r>
          </a:p>
          <a:p>
            <a:pPr lvl="1"/>
            <a:r>
              <a:rPr lang="en-US" dirty="0"/>
              <a:t>Did she ask you to choke her during this occasion?</a:t>
            </a:r>
          </a:p>
          <a:p>
            <a:pPr lvl="1"/>
            <a:r>
              <a:rPr lang="en-US" dirty="0"/>
              <a:t>Did she experience bruising during those other occasions?</a:t>
            </a:r>
          </a:p>
          <a:p>
            <a:pPr marL="457200" lvl="1" indent="0">
              <a:buNone/>
            </a:pPr>
            <a:endParaRPr lang="en-US" dirty="0"/>
          </a:p>
        </p:txBody>
      </p:sp>
    </p:spTree>
    <p:extLst>
      <p:ext uri="{BB962C8B-B14F-4D97-AF65-F5344CB8AC3E}">
        <p14:creationId xmlns:p14="http://schemas.microsoft.com/office/powerpoint/2010/main" val="258607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D818A2-7618-4F1A-9AD0-37026E068F2B}"/>
              </a:ext>
            </a:extLst>
          </p:cNvPr>
          <p:cNvSpPr>
            <a:spLocks noGrp="1"/>
          </p:cNvSpPr>
          <p:nvPr>
            <p:ph idx="1"/>
          </p:nvPr>
        </p:nvSpPr>
        <p:spPr>
          <a:xfrm>
            <a:off x="1251678" y="327171"/>
            <a:ext cx="10178322" cy="5552421"/>
          </a:xfrm>
        </p:spPr>
        <p:txBody>
          <a:bodyPr/>
          <a:lstStyle/>
          <a:p>
            <a:pPr marL="0" indent="0">
              <a:buNone/>
            </a:pPr>
            <a:r>
              <a:rPr lang="en-US" dirty="0"/>
              <a:t>SCENARIO TWO:</a:t>
            </a:r>
          </a:p>
          <a:p>
            <a:r>
              <a:rPr lang="en-US" dirty="0"/>
              <a:t>A case is being heard in which the Complainant explains that he was raped in his dorm room by the Respondent. The Complainant offers physical evidence of redness, swelling, and lacerations to his anus which medical documentation suggest is consistent with rape.  The Respondent takes the stand and testifies that the Complainant had sex with multiple partners that week and, for this reason, the injuries he sustained could have occurred in any one of those encounters.  </a:t>
            </a:r>
          </a:p>
          <a:p>
            <a:endParaRPr lang="en-US" dirty="0"/>
          </a:p>
          <a:p>
            <a:r>
              <a:rPr lang="en-US" dirty="0"/>
              <a:t>Is this evidence relevant?</a:t>
            </a:r>
          </a:p>
          <a:p>
            <a:r>
              <a:rPr lang="en-US" dirty="0"/>
              <a:t>What follow up questions might be pertinent?</a:t>
            </a:r>
          </a:p>
          <a:p>
            <a:pPr lvl="1"/>
            <a:r>
              <a:rPr lang="en-US" dirty="0"/>
              <a:t>What was the timeline between the Complainant’s sexual encounter with the Respondent and their medical examination?</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409819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57B86B-4A4F-4C50-92CE-44E056DB78F8}"/>
              </a:ext>
            </a:extLst>
          </p:cNvPr>
          <p:cNvSpPr>
            <a:spLocks noGrp="1"/>
          </p:cNvSpPr>
          <p:nvPr>
            <p:ph idx="1"/>
          </p:nvPr>
        </p:nvSpPr>
        <p:spPr>
          <a:xfrm>
            <a:off x="1251678" y="293615"/>
            <a:ext cx="10178322" cy="6442745"/>
          </a:xfrm>
        </p:spPr>
        <p:txBody>
          <a:bodyPr/>
          <a:lstStyle/>
          <a:p>
            <a:pPr marL="0" indent="0">
              <a:buNone/>
            </a:pPr>
            <a:r>
              <a:rPr lang="en-US" dirty="0"/>
              <a:t>Scenario Three:</a:t>
            </a:r>
          </a:p>
          <a:p>
            <a:pPr marL="0" indent="0">
              <a:buNone/>
            </a:pPr>
            <a:endParaRPr lang="en-US" dirty="0"/>
          </a:p>
          <a:p>
            <a:r>
              <a:rPr lang="en-US" dirty="0"/>
              <a:t>A Respondent has been accused of raping the Complainant at a party. The Respondent wishes to offer Witness Testimony from three other women he’s slept with, two before and one after the date in which the Complainant states she was raped. The Respondent claims that these three women will testify that he was extremely cautious about receiving consent before and during each sexual encounter. </a:t>
            </a:r>
          </a:p>
          <a:p>
            <a:endParaRPr lang="en-US" dirty="0"/>
          </a:p>
          <a:p>
            <a:r>
              <a:rPr lang="en-US" dirty="0"/>
              <a:t>Is this evidence relevant?</a:t>
            </a:r>
          </a:p>
          <a:p>
            <a:pPr lvl="1"/>
            <a:r>
              <a:rPr lang="en-US" dirty="0"/>
              <a:t>No.  Whether or not the Respondent acted with caution and sought consent during other sexual encounters with different partners does not make the fact of consequence in this case (aka whether he sought consent from the Complainant) more or less probable. </a:t>
            </a:r>
          </a:p>
          <a:p>
            <a:pPr lvl="1"/>
            <a:r>
              <a:rPr lang="en-US" dirty="0"/>
              <a:t>This is known as character evidence. Character evidence from individuals who did not witness the alleged violation take place is rarely relevant; however, character evidence should not be excluded as a default and a relevancy determination must be made. </a:t>
            </a:r>
          </a:p>
          <a:p>
            <a:pPr lvl="1"/>
            <a:r>
              <a:rPr lang="en-US" dirty="0"/>
              <a:t>How much weight would you give this if it is deemed relevant?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80747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Interested Chairpersons, contact me</a:t>
            </a:r>
          </a:p>
        </p:txBody>
      </p:sp>
      <p:sp>
        <p:nvSpPr>
          <p:cNvPr id="3" name="Content Placeholder 2"/>
          <p:cNvSpPr>
            <a:spLocks noGrp="1"/>
          </p:cNvSpPr>
          <p:nvPr>
            <p:ph idx="1"/>
          </p:nvPr>
        </p:nvSpPr>
        <p:spPr/>
        <p:txBody>
          <a:bodyPr/>
          <a:lstStyle/>
          <a:p>
            <a:r>
              <a:rPr lang="en-US" dirty="0"/>
              <a:t>Duties of the Chair:</a:t>
            </a:r>
          </a:p>
          <a:p>
            <a:pPr lvl="1"/>
            <a:r>
              <a:rPr lang="en-US" dirty="0"/>
              <a:t>Runs the hearing: reads a script of the order of the hearing, collaborates with EO &amp; Title IX Coordinator to run the hearing, vets questions, enforces time limits, leads discussion in closed session</a:t>
            </a:r>
          </a:p>
          <a:p>
            <a:pPr lvl="1"/>
            <a:r>
              <a:rPr lang="en-US" dirty="0"/>
              <a:t>Communicates the decision outcome to EO and Title IX Coordinator</a:t>
            </a:r>
          </a:p>
          <a:p>
            <a:pPr lvl="1"/>
            <a:r>
              <a:rPr lang="en-US" dirty="0"/>
              <a:t>Drafts the Outcome Letter</a:t>
            </a:r>
          </a:p>
          <a:p>
            <a:pPr lvl="1"/>
            <a:endParaRPr lang="en-US" dirty="0"/>
          </a:p>
          <a:p>
            <a:r>
              <a:rPr lang="en-US" dirty="0"/>
              <a:t>Contact Kassandra Alberico at </a:t>
            </a:r>
            <a:r>
              <a:rPr lang="en-US" dirty="0">
                <a:hlinkClick r:id="rId2"/>
              </a:rPr>
              <a:t>kalberico@regis.edu</a:t>
            </a:r>
            <a:r>
              <a:rPr lang="en-US" dirty="0"/>
              <a:t> to express interest</a:t>
            </a:r>
          </a:p>
        </p:txBody>
      </p:sp>
    </p:spTree>
    <p:extLst>
      <p:ext uri="{BB962C8B-B14F-4D97-AF65-F5344CB8AC3E}">
        <p14:creationId xmlns:p14="http://schemas.microsoft.com/office/powerpoint/2010/main" val="408061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4D5B0-A552-4B8B-8CCC-90CD17BC5580}"/>
              </a:ext>
            </a:extLst>
          </p:cNvPr>
          <p:cNvSpPr>
            <a:spLocks noGrp="1"/>
          </p:cNvSpPr>
          <p:nvPr>
            <p:ph type="title"/>
          </p:nvPr>
        </p:nvSpPr>
        <p:spPr/>
        <p:txBody>
          <a:bodyPr/>
          <a:lstStyle/>
          <a:p>
            <a:r>
              <a:rPr lang="en-US" dirty="0"/>
              <a:t>Practice Tips</a:t>
            </a:r>
          </a:p>
        </p:txBody>
      </p:sp>
      <p:sp>
        <p:nvSpPr>
          <p:cNvPr id="3" name="Text Placeholder 2">
            <a:extLst>
              <a:ext uri="{FF2B5EF4-FFF2-40B4-BE49-F238E27FC236}">
                <a16:creationId xmlns:a16="http://schemas.microsoft.com/office/drawing/2014/main" id="{D547578A-B37F-4BF3-B4C1-39BF1258B1E2}"/>
              </a:ext>
            </a:extLst>
          </p:cNvPr>
          <p:cNvSpPr>
            <a:spLocks noGrp="1"/>
          </p:cNvSpPr>
          <p:nvPr>
            <p:ph type="body" idx="1"/>
          </p:nvPr>
        </p:nvSpPr>
        <p:spPr/>
        <p:txBody>
          <a:bodyPr/>
          <a:lstStyle/>
          <a:p>
            <a:r>
              <a:rPr lang="en-US" dirty="0"/>
              <a:t>Overview, Note taking, Framing the question </a:t>
            </a:r>
          </a:p>
        </p:txBody>
      </p:sp>
    </p:spTree>
    <p:extLst>
      <p:ext uri="{BB962C8B-B14F-4D97-AF65-F5344CB8AC3E}">
        <p14:creationId xmlns:p14="http://schemas.microsoft.com/office/powerpoint/2010/main" val="307547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065106-4764-414C-8210-EDD9BE01BC96}"/>
              </a:ext>
            </a:extLst>
          </p:cNvPr>
          <p:cNvSpPr>
            <a:spLocks noGrp="1"/>
          </p:cNvSpPr>
          <p:nvPr>
            <p:ph type="title"/>
          </p:nvPr>
        </p:nvSpPr>
        <p:spPr/>
        <p:txBody>
          <a:bodyPr/>
          <a:lstStyle/>
          <a:p>
            <a:r>
              <a:rPr lang="en-US" dirty="0"/>
              <a:t>Introductions</a:t>
            </a:r>
          </a:p>
        </p:txBody>
      </p:sp>
      <p:sp>
        <p:nvSpPr>
          <p:cNvPr id="6" name="Content Placeholder 5">
            <a:extLst>
              <a:ext uri="{FF2B5EF4-FFF2-40B4-BE49-F238E27FC236}">
                <a16:creationId xmlns:a16="http://schemas.microsoft.com/office/drawing/2014/main" id="{C427B94E-2778-4059-8C4B-132879373829}"/>
              </a:ext>
            </a:extLst>
          </p:cNvPr>
          <p:cNvSpPr>
            <a:spLocks noGrp="1"/>
          </p:cNvSpPr>
          <p:nvPr>
            <p:ph sz="half" idx="1"/>
          </p:nvPr>
        </p:nvSpPr>
        <p:spPr>
          <a:xfrm>
            <a:off x="1950352" y="4676417"/>
            <a:ext cx="3167269" cy="1656522"/>
          </a:xfrm>
        </p:spPr>
        <p:txBody>
          <a:bodyPr>
            <a:normAutofit lnSpcReduction="10000"/>
          </a:bodyPr>
          <a:lstStyle/>
          <a:p>
            <a:pPr marL="0" indent="0" algn="ctr">
              <a:buNone/>
            </a:pPr>
            <a:r>
              <a:rPr lang="en-US" dirty="0"/>
              <a:t>Kassandra Alberico, JD</a:t>
            </a:r>
          </a:p>
          <a:p>
            <a:pPr marL="0" indent="0" algn="ctr">
              <a:buNone/>
            </a:pPr>
            <a:r>
              <a:rPr lang="en-US" dirty="0"/>
              <a:t>Title IX Coordinator</a:t>
            </a:r>
          </a:p>
          <a:p>
            <a:pPr marL="0" indent="0" algn="ctr">
              <a:buNone/>
            </a:pPr>
            <a:r>
              <a:rPr lang="en-US" dirty="0"/>
              <a:t>kalberico@regis.edu</a:t>
            </a:r>
          </a:p>
          <a:p>
            <a:pPr marL="0" indent="0" algn="ctr">
              <a:buNone/>
            </a:pPr>
            <a:r>
              <a:rPr lang="en-US" dirty="0"/>
              <a:t>(303)964-6435</a:t>
            </a:r>
          </a:p>
        </p:txBody>
      </p:sp>
      <p:sp>
        <p:nvSpPr>
          <p:cNvPr id="7" name="Content Placeholder 6">
            <a:extLst>
              <a:ext uri="{FF2B5EF4-FFF2-40B4-BE49-F238E27FC236}">
                <a16:creationId xmlns:a16="http://schemas.microsoft.com/office/drawing/2014/main" id="{4D131524-328B-4BE3-BF36-442DC4519F9D}"/>
              </a:ext>
            </a:extLst>
          </p:cNvPr>
          <p:cNvSpPr>
            <a:spLocks noGrp="1"/>
          </p:cNvSpPr>
          <p:nvPr>
            <p:ph sz="half" idx="2"/>
          </p:nvPr>
        </p:nvSpPr>
        <p:spPr>
          <a:xfrm>
            <a:off x="5981971" y="1451820"/>
            <a:ext cx="4800600" cy="2276764"/>
          </a:xfrm>
        </p:spPr>
        <p:txBody>
          <a:bodyPr>
            <a:normAutofit lnSpcReduction="10000"/>
          </a:bodyPr>
          <a:lstStyle/>
          <a:p>
            <a:r>
              <a:rPr lang="en-US" dirty="0"/>
              <a:t>Thank you for being here!</a:t>
            </a:r>
          </a:p>
          <a:p>
            <a:r>
              <a:rPr lang="en-US" dirty="0"/>
              <a:t>Who do we have in the room?</a:t>
            </a:r>
          </a:p>
          <a:p>
            <a:r>
              <a:rPr lang="en-US" dirty="0"/>
              <a:t>What brings you here?</a:t>
            </a:r>
          </a:p>
        </p:txBody>
      </p:sp>
      <p:pic>
        <p:nvPicPr>
          <p:cNvPr id="3" name="Picture 2">
            <a:extLst>
              <a:ext uri="{FF2B5EF4-FFF2-40B4-BE49-F238E27FC236}">
                <a16:creationId xmlns:a16="http://schemas.microsoft.com/office/drawing/2014/main" id="{B1C6607F-0D3B-4453-848D-C4F5D66DC6AC}"/>
              </a:ext>
            </a:extLst>
          </p:cNvPr>
          <p:cNvPicPr>
            <a:picLocks noChangeAspect="1"/>
          </p:cNvPicPr>
          <p:nvPr/>
        </p:nvPicPr>
        <p:blipFill>
          <a:blip r:embed="rId2"/>
          <a:stretch>
            <a:fillRect/>
          </a:stretch>
        </p:blipFill>
        <p:spPr>
          <a:xfrm>
            <a:off x="2144791" y="1539753"/>
            <a:ext cx="2778390" cy="2778390"/>
          </a:xfrm>
          <a:prstGeom prst="rect">
            <a:avLst/>
          </a:prstGeom>
        </p:spPr>
      </p:pic>
    </p:spTree>
    <p:extLst>
      <p:ext uri="{BB962C8B-B14F-4D97-AF65-F5344CB8AC3E}">
        <p14:creationId xmlns:p14="http://schemas.microsoft.com/office/powerpoint/2010/main" val="698845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tips</a:t>
            </a:r>
          </a:p>
        </p:txBody>
      </p:sp>
      <p:sp>
        <p:nvSpPr>
          <p:cNvPr id="3" name="Content Placeholder 2"/>
          <p:cNvSpPr>
            <a:spLocks noGrp="1"/>
          </p:cNvSpPr>
          <p:nvPr>
            <p:ph idx="1"/>
          </p:nvPr>
        </p:nvSpPr>
        <p:spPr>
          <a:xfrm>
            <a:off x="1251678" y="2007326"/>
            <a:ext cx="10178322" cy="4036423"/>
          </a:xfrm>
        </p:spPr>
        <p:txBody>
          <a:bodyPr>
            <a:normAutofit/>
          </a:bodyPr>
          <a:lstStyle/>
          <a:p>
            <a:pPr lvl="1"/>
            <a:r>
              <a:rPr lang="en-US" sz="2600" dirty="0"/>
              <a:t>As you review the report in preparation for the hearing, note the areas where questions arise for you </a:t>
            </a:r>
          </a:p>
          <a:p>
            <a:pPr lvl="1"/>
            <a:r>
              <a:rPr lang="en-US" sz="2600" dirty="0"/>
              <a:t>Write out the questions and note who might have the information you need</a:t>
            </a:r>
          </a:p>
          <a:p>
            <a:pPr lvl="1"/>
            <a:r>
              <a:rPr lang="en-US" sz="2600" dirty="0"/>
              <a:t>Work on framing your questions – </a:t>
            </a:r>
            <a:r>
              <a:rPr lang="en-US" sz="2600" dirty="0">
                <a:solidFill>
                  <a:srgbClr val="0070C0"/>
                </a:solidFill>
              </a:rPr>
              <a:t>the art of language</a:t>
            </a:r>
          </a:p>
          <a:p>
            <a:pPr lvl="1"/>
            <a:r>
              <a:rPr lang="en-US" sz="2600" dirty="0">
                <a:solidFill>
                  <a:schemeClr val="tx2"/>
                </a:solidFill>
              </a:rPr>
              <a:t>Inconsistent Statements – good idea to anticipate them</a:t>
            </a:r>
          </a:p>
          <a:p>
            <a:pPr lvl="1"/>
            <a:r>
              <a:rPr lang="en-US" sz="2600" dirty="0"/>
              <a:t>May not always have the witness testify; good to know who else might have the information you need</a:t>
            </a:r>
          </a:p>
          <a:p>
            <a:endParaRPr lang="en-US" dirty="0"/>
          </a:p>
          <a:p>
            <a:endParaRPr lang="en-US" dirty="0"/>
          </a:p>
        </p:txBody>
      </p:sp>
    </p:spTree>
    <p:extLst>
      <p:ext uri="{BB962C8B-B14F-4D97-AF65-F5344CB8AC3E}">
        <p14:creationId xmlns:p14="http://schemas.microsoft.com/office/powerpoint/2010/main" val="1690942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F18C-B83C-49B6-9896-D7B507BF0BAA}"/>
              </a:ext>
            </a:extLst>
          </p:cNvPr>
          <p:cNvSpPr>
            <a:spLocks noGrp="1"/>
          </p:cNvSpPr>
          <p:nvPr>
            <p:ph type="title"/>
          </p:nvPr>
        </p:nvSpPr>
        <p:spPr/>
        <p:txBody>
          <a:bodyPr/>
          <a:lstStyle/>
          <a:p>
            <a:r>
              <a:rPr lang="en-US" dirty="0"/>
              <a:t>Practice Tips: Note Taking</a:t>
            </a:r>
          </a:p>
        </p:txBody>
      </p:sp>
      <p:sp>
        <p:nvSpPr>
          <p:cNvPr id="3" name="Content Placeholder 2">
            <a:extLst>
              <a:ext uri="{FF2B5EF4-FFF2-40B4-BE49-F238E27FC236}">
                <a16:creationId xmlns:a16="http://schemas.microsoft.com/office/drawing/2014/main" id="{0815BD4E-521F-42F0-9A98-FA4FFAA28C71}"/>
              </a:ext>
            </a:extLst>
          </p:cNvPr>
          <p:cNvSpPr>
            <a:spLocks noGrp="1"/>
          </p:cNvSpPr>
          <p:nvPr>
            <p:ph sz="half" idx="1"/>
          </p:nvPr>
        </p:nvSpPr>
        <p:spPr>
          <a:xfrm>
            <a:off x="1079400" y="1364973"/>
            <a:ext cx="4074213" cy="4916555"/>
          </a:xfrm>
        </p:spPr>
        <p:txBody>
          <a:bodyPr>
            <a:normAutofit lnSpcReduction="10000"/>
          </a:bodyPr>
          <a:lstStyle/>
          <a:p>
            <a:r>
              <a:rPr lang="en-US" dirty="0"/>
              <a:t>Note-taking Suggestion: T-chart</a:t>
            </a:r>
          </a:p>
          <a:p>
            <a:pPr lvl="1"/>
            <a:r>
              <a:rPr lang="en-US" dirty="0"/>
              <a:t>Write evidence favoring the complainant in one column, and favoring the respondent in the other column.</a:t>
            </a:r>
          </a:p>
          <a:p>
            <a:pPr lvl="2"/>
            <a:r>
              <a:rPr lang="en-US" dirty="0"/>
              <a:t>You may have evidence from the same source in both columns</a:t>
            </a:r>
          </a:p>
          <a:p>
            <a:pPr lvl="2"/>
            <a:r>
              <a:rPr lang="en-US" dirty="0"/>
              <a:t>Align evidence on the same points across from one another in the T-chart</a:t>
            </a:r>
          </a:p>
          <a:p>
            <a:pPr lvl="2"/>
            <a:r>
              <a:rPr lang="en-US" dirty="0"/>
              <a:t>Note the source so you can revisit later if you still have questions</a:t>
            </a:r>
          </a:p>
          <a:p>
            <a:pPr lvl="1"/>
            <a:r>
              <a:rPr lang="en-US" dirty="0"/>
              <a:t>When there’s conflict, make a credibility determination to see who you believe </a:t>
            </a:r>
          </a:p>
          <a:p>
            <a:pPr lvl="1"/>
            <a:endParaRPr lang="en-US" dirty="0"/>
          </a:p>
          <a:p>
            <a:pPr lvl="2"/>
            <a:endParaRPr lang="en-US" dirty="0"/>
          </a:p>
        </p:txBody>
      </p:sp>
      <p:pic>
        <p:nvPicPr>
          <p:cNvPr id="9" name="Content Placeholder 8">
            <a:extLst>
              <a:ext uri="{FF2B5EF4-FFF2-40B4-BE49-F238E27FC236}">
                <a16:creationId xmlns:a16="http://schemas.microsoft.com/office/drawing/2014/main" id="{2BF2D94F-111B-42BF-9A17-F892729DB285}"/>
              </a:ext>
            </a:extLst>
          </p:cNvPr>
          <p:cNvPicPr>
            <a:picLocks noGrp="1" noChangeAspect="1"/>
          </p:cNvPicPr>
          <p:nvPr>
            <p:ph sz="half" idx="2"/>
          </p:nvPr>
        </p:nvPicPr>
        <p:blipFill>
          <a:blip r:embed="rId2"/>
          <a:stretch>
            <a:fillRect/>
          </a:stretch>
        </p:blipFill>
        <p:spPr>
          <a:xfrm>
            <a:off x="5325891" y="1364973"/>
            <a:ext cx="6408807" cy="5247859"/>
          </a:xfrm>
        </p:spPr>
      </p:pic>
    </p:spTree>
    <p:extLst>
      <p:ext uri="{BB962C8B-B14F-4D97-AF65-F5344CB8AC3E}">
        <p14:creationId xmlns:p14="http://schemas.microsoft.com/office/powerpoint/2010/main" val="2896355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Practice Tips: Framing the question</a:t>
            </a:r>
          </a:p>
        </p:txBody>
      </p:sp>
      <p:sp>
        <p:nvSpPr>
          <p:cNvPr id="3" name="Content Placeholder 2"/>
          <p:cNvSpPr>
            <a:spLocks noGrp="1"/>
          </p:cNvSpPr>
          <p:nvPr>
            <p:ph idx="1"/>
          </p:nvPr>
        </p:nvSpPr>
        <p:spPr/>
        <p:txBody>
          <a:bodyPr>
            <a:normAutofit fontScale="92500" lnSpcReduction="20000"/>
          </a:bodyPr>
          <a:lstStyle/>
          <a:p>
            <a:pPr lvl="2"/>
            <a:endParaRPr lang="en-US" sz="2400" dirty="0"/>
          </a:p>
          <a:p>
            <a:pPr lvl="2"/>
            <a:r>
              <a:rPr lang="en-US" sz="2400" dirty="0"/>
              <a:t>Sometimes the questions have to be asked – but do so with sensitivity</a:t>
            </a:r>
            <a:endParaRPr lang="en-US" sz="2800" dirty="0"/>
          </a:p>
          <a:p>
            <a:pPr lvl="2"/>
            <a:r>
              <a:rPr lang="en-US" sz="2400" dirty="0"/>
              <a:t>Open-ended questions are good: let the witness tell you the story</a:t>
            </a:r>
          </a:p>
          <a:p>
            <a:pPr lvl="2"/>
            <a:r>
              <a:rPr lang="en-US" sz="2400" dirty="0"/>
              <a:t>Can be specific</a:t>
            </a:r>
          </a:p>
          <a:p>
            <a:pPr lvl="2"/>
            <a:r>
              <a:rPr lang="en-US" sz="2400" dirty="0"/>
              <a:t>Frame the question: when, where?</a:t>
            </a:r>
          </a:p>
          <a:p>
            <a:pPr lvl="3"/>
            <a:r>
              <a:rPr lang="en-US" sz="1800" dirty="0">
                <a:solidFill>
                  <a:srgbClr val="00B050"/>
                </a:solidFill>
              </a:rPr>
              <a:t>Specific, open-ended, framed: “I want to focus on the 10 minutes you were sitting on the couch.”</a:t>
            </a:r>
          </a:p>
          <a:p>
            <a:pPr lvl="3"/>
            <a:r>
              <a:rPr lang="en-US" sz="2000" dirty="0">
                <a:solidFill>
                  <a:srgbClr val="FF0000"/>
                </a:solidFill>
              </a:rPr>
              <a:t>Instead of:  What were you thinking? </a:t>
            </a:r>
          </a:p>
          <a:p>
            <a:pPr lvl="3"/>
            <a:r>
              <a:rPr lang="en-US" sz="2000" dirty="0">
                <a:solidFill>
                  <a:srgbClr val="00B050"/>
                </a:solidFill>
              </a:rPr>
              <a:t>Try: I would really like to understand what was happening in that moment? Can you walk me through the thoughts running through your head, if you had any in that moment? What were you feeling?</a:t>
            </a:r>
          </a:p>
          <a:p>
            <a:pPr lvl="3"/>
            <a:endParaRPr lang="en-US" sz="2200" dirty="0">
              <a:solidFill>
                <a:srgbClr val="0070C0"/>
              </a:solidFill>
            </a:endParaRPr>
          </a:p>
          <a:p>
            <a:endParaRPr lang="en-US" dirty="0"/>
          </a:p>
        </p:txBody>
      </p:sp>
    </p:spTree>
    <p:extLst>
      <p:ext uri="{BB962C8B-B14F-4D97-AF65-F5344CB8AC3E}">
        <p14:creationId xmlns:p14="http://schemas.microsoft.com/office/powerpoint/2010/main" val="404314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tips: Framing the question</a:t>
            </a:r>
          </a:p>
        </p:txBody>
      </p:sp>
      <p:sp>
        <p:nvSpPr>
          <p:cNvPr id="3" name="Content Placeholder 2"/>
          <p:cNvSpPr>
            <a:spLocks noGrp="1"/>
          </p:cNvSpPr>
          <p:nvPr>
            <p:ph idx="1"/>
          </p:nvPr>
        </p:nvSpPr>
        <p:spPr/>
        <p:txBody>
          <a:bodyPr>
            <a:normAutofit fontScale="92500" lnSpcReduction="10000"/>
          </a:bodyPr>
          <a:lstStyle/>
          <a:p>
            <a:r>
              <a:rPr lang="en-US" dirty="0"/>
              <a:t>Why didn’t you just leave?		</a:t>
            </a:r>
            <a:r>
              <a:rPr lang="en-US" i="1" dirty="0"/>
              <a:t>What happened next? How did you get home?</a:t>
            </a:r>
          </a:p>
          <a:p>
            <a:r>
              <a:rPr lang="en-US" dirty="0"/>
              <a:t>Why didn’t you tell anyone right away?	</a:t>
            </a:r>
            <a:r>
              <a:rPr lang="en-US" i="1" dirty="0"/>
              <a:t>Did you talk to anyone about it?</a:t>
            </a:r>
          </a:p>
          <a:p>
            <a:r>
              <a:rPr lang="en-US" dirty="0"/>
              <a:t>Why didn’t you go to the police?		</a:t>
            </a:r>
            <a:r>
              <a:rPr lang="en-US" i="1" dirty="0"/>
              <a:t>Were you able to talk to the police?</a:t>
            </a:r>
          </a:p>
          <a:p>
            <a:r>
              <a:rPr lang="en-US" dirty="0"/>
              <a:t>Why didn’t you tell him/her to stop?	</a:t>
            </a:r>
            <a:r>
              <a:rPr lang="en-US" i="1" dirty="0"/>
              <a:t>Gather the surrounding details</a:t>
            </a:r>
          </a:p>
          <a:p>
            <a:r>
              <a:rPr lang="en-US" dirty="0"/>
              <a:t>What were you wearing?			</a:t>
            </a:r>
            <a:r>
              <a:rPr lang="en-US" i="1" dirty="0"/>
              <a:t>Not relevant</a:t>
            </a:r>
          </a:p>
          <a:p>
            <a:r>
              <a:rPr lang="en-US" dirty="0"/>
              <a:t>Why were you drinking?			</a:t>
            </a:r>
            <a:r>
              <a:rPr lang="en-US" i="1" dirty="0"/>
              <a:t>Were you drinking? (gather in the details)</a:t>
            </a:r>
          </a:p>
          <a:p>
            <a:r>
              <a:rPr lang="en-US" dirty="0"/>
              <a:t>Why did you leave the party with him/her?	</a:t>
            </a:r>
            <a:r>
              <a:rPr lang="en-US" i="1" dirty="0"/>
              <a:t>Gather the surrounding details</a:t>
            </a:r>
          </a:p>
          <a:p>
            <a:r>
              <a:rPr lang="en-US" dirty="0"/>
              <a:t>What did you think was going to happen?	</a:t>
            </a:r>
            <a:r>
              <a:rPr lang="en-US" i="1" dirty="0"/>
              <a:t>Gather the surrounding details</a:t>
            </a:r>
          </a:p>
          <a:p>
            <a:r>
              <a:rPr lang="en-US" dirty="0"/>
              <a:t>Did you fight back?			</a:t>
            </a:r>
            <a:r>
              <a:rPr lang="en-US" i="1" dirty="0"/>
              <a:t>Gather the surrounding details</a:t>
            </a:r>
          </a:p>
          <a:p>
            <a:endParaRPr lang="en-US" dirty="0"/>
          </a:p>
        </p:txBody>
      </p:sp>
    </p:spTree>
    <p:extLst>
      <p:ext uri="{BB962C8B-B14F-4D97-AF65-F5344CB8AC3E}">
        <p14:creationId xmlns:p14="http://schemas.microsoft.com/office/powerpoint/2010/main" val="2021713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390FE-7794-45BE-919C-237393496DBF}"/>
              </a:ext>
            </a:extLst>
          </p:cNvPr>
          <p:cNvSpPr>
            <a:spLocks noGrp="1"/>
          </p:cNvSpPr>
          <p:nvPr>
            <p:ph type="title"/>
          </p:nvPr>
        </p:nvSpPr>
        <p:spPr>
          <a:xfrm>
            <a:off x="1006839" y="684388"/>
            <a:ext cx="10178322" cy="1492132"/>
          </a:xfrm>
        </p:spPr>
        <p:txBody>
          <a:bodyPr/>
          <a:lstStyle/>
          <a:p>
            <a:pPr algn="ctr"/>
            <a:r>
              <a:rPr lang="en-US" dirty="0"/>
              <a:t>Deliberation</a:t>
            </a:r>
          </a:p>
        </p:txBody>
      </p:sp>
      <p:sp>
        <p:nvSpPr>
          <p:cNvPr id="3" name="Content Placeholder 2">
            <a:extLst>
              <a:ext uri="{FF2B5EF4-FFF2-40B4-BE49-F238E27FC236}">
                <a16:creationId xmlns:a16="http://schemas.microsoft.com/office/drawing/2014/main" id="{470213A9-D65A-4C13-813F-52F7E55B94C1}"/>
              </a:ext>
            </a:extLst>
          </p:cNvPr>
          <p:cNvSpPr>
            <a:spLocks noGrp="1"/>
          </p:cNvSpPr>
          <p:nvPr>
            <p:ph idx="1"/>
          </p:nvPr>
        </p:nvSpPr>
        <p:spPr>
          <a:xfrm>
            <a:off x="1251678" y="1719743"/>
            <a:ext cx="10178322" cy="4159849"/>
          </a:xfrm>
        </p:spPr>
        <p:txBody>
          <a:bodyPr/>
          <a:lstStyle/>
          <a:p>
            <a:r>
              <a:rPr lang="en-US" dirty="0"/>
              <a:t>Deliberation: The Hearing Panel will determine whether or not the Respondent is responsible for the alleged violation(s), and if so, what Sanctions should be applied. In deliberating the outcomes, the Hearing Panel will make their decisions on facts presented based on a preponderance of evidence available for their review, including, but not limited to, all testimony from witnesses, written statements, and other relevant information. In evaluating conflicting testimony or statements, the Hearing Panel will determine, as they see fit, which versions of events are more credible</a:t>
            </a:r>
          </a:p>
          <a:p>
            <a:endParaRPr lang="en-US" dirty="0"/>
          </a:p>
        </p:txBody>
      </p:sp>
    </p:spTree>
    <p:extLst>
      <p:ext uri="{BB962C8B-B14F-4D97-AF65-F5344CB8AC3E}">
        <p14:creationId xmlns:p14="http://schemas.microsoft.com/office/powerpoint/2010/main" val="4191249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2F2140-2B06-4864-87E7-CFF4A6941EB1}"/>
              </a:ext>
            </a:extLst>
          </p:cNvPr>
          <p:cNvSpPr>
            <a:spLocks noGrp="1"/>
          </p:cNvSpPr>
          <p:nvPr>
            <p:ph type="title"/>
          </p:nvPr>
        </p:nvSpPr>
        <p:spPr/>
        <p:txBody>
          <a:bodyPr/>
          <a:lstStyle/>
          <a:p>
            <a:r>
              <a:rPr lang="en-US" dirty="0"/>
              <a:t>Content knowledge</a:t>
            </a:r>
          </a:p>
        </p:txBody>
      </p:sp>
      <p:sp>
        <p:nvSpPr>
          <p:cNvPr id="5" name="Text Placeholder 4">
            <a:extLst>
              <a:ext uri="{FF2B5EF4-FFF2-40B4-BE49-F238E27FC236}">
                <a16:creationId xmlns:a16="http://schemas.microsoft.com/office/drawing/2014/main" id="{DB36C196-C912-40D5-BA00-55EAE27656E1}"/>
              </a:ext>
            </a:extLst>
          </p:cNvPr>
          <p:cNvSpPr>
            <a:spLocks noGrp="1"/>
          </p:cNvSpPr>
          <p:nvPr>
            <p:ph type="body" idx="1"/>
          </p:nvPr>
        </p:nvSpPr>
        <p:spPr/>
        <p:txBody>
          <a:bodyPr>
            <a:normAutofit/>
          </a:bodyPr>
          <a:lstStyle/>
          <a:p>
            <a:r>
              <a:rPr lang="en-US" dirty="0"/>
              <a:t>neurobiology of trauma, Credibility Determinations</a:t>
            </a:r>
          </a:p>
        </p:txBody>
      </p:sp>
    </p:spTree>
    <p:extLst>
      <p:ext uri="{BB962C8B-B14F-4D97-AF65-F5344CB8AC3E}">
        <p14:creationId xmlns:p14="http://schemas.microsoft.com/office/powerpoint/2010/main" val="1436697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Neurobiology of Trauma</a:t>
            </a:r>
          </a:p>
        </p:txBody>
      </p:sp>
      <p:sp>
        <p:nvSpPr>
          <p:cNvPr id="3" name="Content Placeholder 2"/>
          <p:cNvSpPr>
            <a:spLocks noGrp="1"/>
          </p:cNvSpPr>
          <p:nvPr>
            <p:ph idx="1"/>
          </p:nvPr>
        </p:nvSpPr>
        <p:spPr>
          <a:xfrm>
            <a:off x="1251678" y="1524001"/>
            <a:ext cx="10178322" cy="4355592"/>
          </a:xfrm>
        </p:spPr>
        <p:txBody>
          <a:bodyPr>
            <a:normAutofit/>
          </a:bodyPr>
          <a:lstStyle/>
          <a:p>
            <a:r>
              <a:rPr lang="en-US" sz="2800" dirty="0"/>
              <a:t>How victim’s record memory during an event</a:t>
            </a:r>
          </a:p>
          <a:p>
            <a:pPr lvl="1"/>
            <a:r>
              <a:rPr lang="en-US" sz="2600" dirty="0"/>
              <a:t>Memory is impaired</a:t>
            </a:r>
          </a:p>
          <a:p>
            <a:pPr lvl="1"/>
            <a:r>
              <a:rPr lang="en-US" sz="2600" dirty="0"/>
              <a:t>The emotional and sensory parts of the brain are responding</a:t>
            </a:r>
          </a:p>
          <a:p>
            <a:pPr lvl="1"/>
            <a:r>
              <a:rPr lang="en-US" sz="2600" dirty="0"/>
              <a:t>Memory is fragmented, and difficult to retrieve (not stored in orderly chronological way)</a:t>
            </a:r>
          </a:p>
        </p:txBody>
      </p:sp>
    </p:spTree>
    <p:extLst>
      <p:ext uri="{BB962C8B-B14F-4D97-AF65-F5344CB8AC3E}">
        <p14:creationId xmlns:p14="http://schemas.microsoft.com/office/powerpoint/2010/main" val="961116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Dr. Rebecca Campbell, Neurobiology of Trauma </a:t>
            </a:r>
            <a:r>
              <a:rPr lang="mr-IN" sz="5400" dirty="0"/>
              <a:t>–</a:t>
            </a:r>
            <a:r>
              <a:rPr lang="en-US" sz="5400" dirty="0"/>
              <a:t> “Post-It Notes” </a:t>
            </a:r>
            <a:br>
              <a:rPr lang="en-US" sz="5400" dirty="0"/>
            </a:br>
            <a:endParaRPr lang="en-US" dirty="0"/>
          </a:p>
        </p:txBody>
      </p:sp>
      <p:pic>
        <p:nvPicPr>
          <p:cNvPr id="4" name="AnRpoGSOkZs"/>
          <p:cNvPicPr>
            <a:picLocks noGrp="1" noRot="1" noChangeAspect="1"/>
          </p:cNvPicPr>
          <p:nvPr>
            <p:ph idx="1"/>
            <a:videoFile r:link="rId1"/>
          </p:nvPr>
        </p:nvPicPr>
        <p:blipFill>
          <a:blip r:embed="rId4"/>
          <a:stretch>
            <a:fillRect/>
          </a:stretch>
        </p:blipFill>
        <p:spPr>
          <a:xfrm>
            <a:off x="2622839" y="2327691"/>
            <a:ext cx="7721888" cy="4343562"/>
          </a:xfrm>
          <a:prstGeom prst="rect">
            <a:avLst/>
          </a:prstGeom>
        </p:spPr>
      </p:pic>
    </p:spTree>
    <p:extLst>
      <p:ext uri="{BB962C8B-B14F-4D97-AF65-F5344CB8AC3E}">
        <p14:creationId xmlns:p14="http://schemas.microsoft.com/office/powerpoint/2010/main" val="1118861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BFA9-F902-4003-AE60-03A6040B7DB6}"/>
              </a:ext>
            </a:extLst>
          </p:cNvPr>
          <p:cNvSpPr>
            <a:spLocks noGrp="1"/>
          </p:cNvSpPr>
          <p:nvPr>
            <p:ph type="title"/>
          </p:nvPr>
        </p:nvSpPr>
        <p:spPr/>
        <p:txBody>
          <a:bodyPr/>
          <a:lstStyle/>
          <a:p>
            <a:r>
              <a:rPr lang="en-US" dirty="0"/>
              <a:t>Credibility Determination</a:t>
            </a:r>
          </a:p>
        </p:txBody>
      </p:sp>
      <p:sp>
        <p:nvSpPr>
          <p:cNvPr id="3" name="Content Placeholder 2">
            <a:extLst>
              <a:ext uri="{FF2B5EF4-FFF2-40B4-BE49-F238E27FC236}">
                <a16:creationId xmlns:a16="http://schemas.microsoft.com/office/drawing/2014/main" id="{B5A8E13F-FD36-4088-839B-ECE7E717E0A9}"/>
              </a:ext>
            </a:extLst>
          </p:cNvPr>
          <p:cNvSpPr>
            <a:spLocks noGrp="1"/>
          </p:cNvSpPr>
          <p:nvPr>
            <p:ph idx="1"/>
          </p:nvPr>
        </p:nvSpPr>
        <p:spPr>
          <a:xfrm>
            <a:off x="1251678" y="2286002"/>
            <a:ext cx="10178322" cy="3756990"/>
          </a:xfrm>
        </p:spPr>
        <p:txBody>
          <a:bodyPr/>
          <a:lstStyle/>
          <a:p>
            <a:r>
              <a:rPr lang="en-US" dirty="0"/>
              <a:t>Credibility determination means: who do you believe if there are conflicts in the recollections?</a:t>
            </a:r>
          </a:p>
          <a:p>
            <a:pPr lvl="1"/>
            <a:r>
              <a:rPr lang="en-US" dirty="0"/>
              <a:t>Complainant (victim): when recollections are different, you believe the complainant</a:t>
            </a:r>
          </a:p>
          <a:p>
            <a:pPr lvl="1"/>
            <a:r>
              <a:rPr lang="en-US" dirty="0"/>
              <a:t>Respondent (accused): when recollections are different, you believe the respondent</a:t>
            </a:r>
          </a:p>
          <a:p>
            <a:pPr lvl="1"/>
            <a:r>
              <a:rPr lang="en-US" dirty="0"/>
              <a:t>Both: when recollections are different, you are unable to make a determination. You can still make a finding based on admitted facts from both parties.</a:t>
            </a:r>
          </a:p>
          <a:p>
            <a:pPr lvl="1"/>
            <a:r>
              <a:rPr lang="en-US" dirty="0"/>
              <a:t>Neither: when recollections are different, you are unable to make a determination. You can still make a finding based on admitted facts from both parties.</a:t>
            </a:r>
          </a:p>
          <a:p>
            <a:r>
              <a:rPr lang="en-US" dirty="0"/>
              <a:t>Think: how do I rectify conflicts?</a:t>
            </a:r>
          </a:p>
          <a:p>
            <a:pPr lvl="1"/>
            <a:r>
              <a:rPr lang="en-US" dirty="0"/>
              <a:t>Keep in mind neurobiology of trauma, possible intoxication</a:t>
            </a:r>
          </a:p>
        </p:txBody>
      </p:sp>
    </p:spTree>
    <p:extLst>
      <p:ext uri="{BB962C8B-B14F-4D97-AF65-F5344CB8AC3E}">
        <p14:creationId xmlns:p14="http://schemas.microsoft.com/office/powerpoint/2010/main" val="1445727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r>
              <a:rPr lang="en-US" dirty="0"/>
              <a:t>Thank you for your service to Regis and our campus community!!</a:t>
            </a:r>
          </a:p>
          <a:p>
            <a:r>
              <a:rPr lang="en-US" dirty="0"/>
              <a:t>Additional questions may be directed to </a:t>
            </a:r>
            <a:r>
              <a:rPr lang="en-US" dirty="0">
                <a:hlinkClick r:id="rId2"/>
              </a:rPr>
              <a:t>kalberico@regis.edu</a:t>
            </a:r>
            <a:r>
              <a:rPr lang="en-US" dirty="0"/>
              <a:t> or 303-964-6435</a:t>
            </a:r>
          </a:p>
        </p:txBody>
      </p:sp>
    </p:spTree>
    <p:extLst>
      <p:ext uri="{BB962C8B-B14F-4D97-AF65-F5344CB8AC3E}">
        <p14:creationId xmlns:p14="http://schemas.microsoft.com/office/powerpoint/2010/main" val="1417656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 Tasks</a:t>
            </a:r>
          </a:p>
        </p:txBody>
      </p:sp>
      <p:sp>
        <p:nvSpPr>
          <p:cNvPr id="5" name="Content Placeholder 4"/>
          <p:cNvSpPr>
            <a:spLocks noGrp="1"/>
          </p:cNvSpPr>
          <p:nvPr>
            <p:ph idx="1"/>
          </p:nvPr>
        </p:nvSpPr>
        <p:spPr/>
        <p:txBody>
          <a:bodyPr/>
          <a:lstStyle/>
          <a:p>
            <a:r>
              <a:rPr lang="en-US" dirty="0"/>
              <a:t>Sign in!</a:t>
            </a:r>
          </a:p>
          <a:p>
            <a:r>
              <a:rPr lang="en-US" dirty="0"/>
              <a:t>PowerPoint, handouts, etc. are in your email</a:t>
            </a:r>
          </a:p>
          <a:p>
            <a:r>
              <a:rPr lang="en-US" dirty="0"/>
              <a:t>Ask questions as we go, time at the end for additional questions</a:t>
            </a:r>
          </a:p>
          <a:p>
            <a:r>
              <a:rPr lang="en-US" dirty="0"/>
              <a:t>2 year term at Coordinator’s discretion. Terminate early for failure to attend training, inappropriate conduct on a panel.</a:t>
            </a:r>
          </a:p>
        </p:txBody>
      </p:sp>
    </p:spTree>
    <p:extLst>
      <p:ext uri="{BB962C8B-B14F-4D97-AF65-F5344CB8AC3E}">
        <p14:creationId xmlns:p14="http://schemas.microsoft.com/office/powerpoint/2010/main" val="3686795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983" y="0"/>
            <a:ext cx="10732654" cy="4064627"/>
          </a:xfrm>
        </p:spPr>
        <p:txBody>
          <a:bodyPr>
            <a:normAutofit/>
          </a:bodyPr>
          <a:lstStyle/>
          <a:p>
            <a:r>
              <a:rPr lang="en-US" sz="7000" dirty="0"/>
              <a:t>EO and Title IX</a:t>
            </a:r>
            <a:br>
              <a:rPr lang="en-US" sz="7000" dirty="0"/>
            </a:br>
            <a:r>
              <a:rPr lang="en-US" sz="7000" dirty="0"/>
              <a:t>Policy Overview</a:t>
            </a:r>
          </a:p>
        </p:txBody>
      </p:sp>
    </p:spTree>
    <p:extLst>
      <p:ext uri="{BB962C8B-B14F-4D97-AF65-F5344CB8AC3E}">
        <p14:creationId xmlns:p14="http://schemas.microsoft.com/office/powerpoint/2010/main" val="1541413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 Read Closely</a:t>
            </a:r>
          </a:p>
        </p:txBody>
      </p:sp>
      <p:sp>
        <p:nvSpPr>
          <p:cNvPr id="3" name="Content Placeholder 2"/>
          <p:cNvSpPr>
            <a:spLocks noGrp="1"/>
          </p:cNvSpPr>
          <p:nvPr>
            <p:ph idx="1"/>
          </p:nvPr>
        </p:nvSpPr>
        <p:spPr>
          <a:xfrm>
            <a:off x="1151010" y="1634643"/>
            <a:ext cx="10178322" cy="5223357"/>
          </a:xfrm>
        </p:spPr>
        <p:txBody>
          <a:bodyPr>
            <a:normAutofit lnSpcReduction="10000"/>
          </a:bodyPr>
          <a:lstStyle/>
          <a:p>
            <a:r>
              <a:rPr lang="en-US" dirty="0"/>
              <a:t>Student Employee respondent:</a:t>
            </a:r>
          </a:p>
          <a:p>
            <a:pPr lvl="1"/>
            <a:r>
              <a:rPr lang="en-US" dirty="0">
                <a:hlinkClick r:id="rId2"/>
              </a:rPr>
              <a:t>Non-Discrimination, Sexual Misconduct and Retaliation Policy | Regis University</a:t>
            </a:r>
            <a:endParaRPr lang="en-US" dirty="0"/>
          </a:p>
          <a:p>
            <a:pPr lvl="1"/>
            <a:r>
              <a:rPr lang="en-US" dirty="0">
                <a:hlinkClick r:id="rId3"/>
              </a:rPr>
              <a:t>Sexual Misconduct Process and Procedures | Regis University</a:t>
            </a:r>
            <a:endParaRPr lang="en-US" dirty="0"/>
          </a:p>
          <a:p>
            <a:pPr lvl="1"/>
            <a:r>
              <a:rPr lang="en-US" dirty="0">
                <a:hlinkClick r:id="rId4"/>
              </a:rPr>
              <a:t>Regis Student Handbook</a:t>
            </a:r>
            <a:r>
              <a:rPr lang="en-US" dirty="0"/>
              <a:t>, page 11-42</a:t>
            </a:r>
          </a:p>
          <a:p>
            <a:r>
              <a:rPr lang="en-US" dirty="0"/>
              <a:t>Employee respondent</a:t>
            </a:r>
          </a:p>
          <a:p>
            <a:pPr lvl="1"/>
            <a:r>
              <a:rPr lang="en-US" dirty="0">
                <a:hlinkClick r:id="rId2"/>
              </a:rPr>
              <a:t>Non-Discrimination, Sexual Misconduct and Retaliation Policy | Regis University</a:t>
            </a:r>
            <a:endParaRPr lang="en-US" dirty="0"/>
          </a:p>
          <a:p>
            <a:pPr lvl="1"/>
            <a:r>
              <a:rPr lang="en-US" dirty="0">
                <a:hlinkClick r:id="rId3"/>
              </a:rPr>
              <a:t>Sexual Misconduct Process and Procedures | Regis University</a:t>
            </a:r>
            <a:endParaRPr lang="en-US" dirty="0"/>
          </a:p>
          <a:p>
            <a:pPr lvl="1"/>
            <a:r>
              <a:rPr lang="en-US" dirty="0">
                <a:hlinkClick r:id="rId5"/>
              </a:rPr>
              <a:t>Amorous Relationship Policy</a:t>
            </a:r>
            <a:endParaRPr lang="en-US" dirty="0"/>
          </a:p>
          <a:p>
            <a:r>
              <a:rPr lang="en-US" dirty="0"/>
              <a:t>Faculty respondent</a:t>
            </a:r>
          </a:p>
          <a:p>
            <a:pPr lvl="1"/>
            <a:r>
              <a:rPr lang="en-US" dirty="0">
                <a:hlinkClick r:id="rId2"/>
              </a:rPr>
              <a:t>Non-Discrimination, Sexual Misconduct and Retaliation Policy | Regis University</a:t>
            </a:r>
            <a:endParaRPr lang="en-US" dirty="0"/>
          </a:p>
          <a:p>
            <a:pPr lvl="1"/>
            <a:r>
              <a:rPr lang="en-US" dirty="0">
                <a:hlinkClick r:id="rId3"/>
              </a:rPr>
              <a:t>Sexual Misconduct Process and Procedures | Regis University</a:t>
            </a:r>
            <a:endParaRPr lang="en-US" dirty="0"/>
          </a:p>
          <a:p>
            <a:pPr lvl="1"/>
            <a:r>
              <a:rPr lang="en-US" dirty="0">
                <a:hlinkClick r:id="rId5"/>
              </a:rPr>
              <a:t>Amorous Relationship Policy</a:t>
            </a:r>
            <a:endParaRPr lang="en-US" dirty="0"/>
          </a:p>
          <a:p>
            <a:pPr lvl="1"/>
            <a:r>
              <a:rPr lang="en-US" dirty="0">
                <a:hlinkClick r:id="rId6"/>
              </a:rPr>
              <a:t>Faculty Handbook</a:t>
            </a:r>
            <a:r>
              <a:rPr lang="en-US" dirty="0"/>
              <a:t> 5.6</a:t>
            </a:r>
          </a:p>
          <a:p>
            <a:pPr lvl="1"/>
            <a:r>
              <a:rPr lang="en-US" dirty="0"/>
              <a:t>Dismissal of Tenured Faculty 4.6.4</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283232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0CB81-8797-4579-8A23-233A68137D4E}"/>
              </a:ext>
            </a:extLst>
          </p:cNvPr>
          <p:cNvSpPr>
            <a:spLocks noGrp="1"/>
          </p:cNvSpPr>
          <p:nvPr>
            <p:ph type="title"/>
          </p:nvPr>
        </p:nvSpPr>
        <p:spPr/>
        <p:txBody>
          <a:bodyPr/>
          <a:lstStyle/>
          <a:p>
            <a:r>
              <a:rPr lang="en-US" dirty="0"/>
              <a:t>CONFIDENTIALITY</a:t>
            </a:r>
          </a:p>
        </p:txBody>
      </p:sp>
      <p:sp>
        <p:nvSpPr>
          <p:cNvPr id="3" name="Content Placeholder 2">
            <a:extLst>
              <a:ext uri="{FF2B5EF4-FFF2-40B4-BE49-F238E27FC236}">
                <a16:creationId xmlns:a16="http://schemas.microsoft.com/office/drawing/2014/main" id="{7CE592B2-0329-4D84-A259-A6C6653D0A9F}"/>
              </a:ext>
            </a:extLst>
          </p:cNvPr>
          <p:cNvSpPr>
            <a:spLocks noGrp="1"/>
          </p:cNvSpPr>
          <p:nvPr>
            <p:ph idx="1"/>
          </p:nvPr>
        </p:nvSpPr>
        <p:spPr>
          <a:xfrm>
            <a:off x="1251678" y="1423447"/>
            <a:ext cx="10178322" cy="4456145"/>
          </a:xfrm>
        </p:spPr>
        <p:txBody>
          <a:bodyPr/>
          <a:lstStyle/>
          <a:p>
            <a:r>
              <a:rPr lang="en-US" dirty="0"/>
              <a:t>The hearing process/what you learn when sitting on the Hearing Panel is entirely confidential.</a:t>
            </a:r>
          </a:p>
          <a:p>
            <a:r>
              <a:rPr lang="en-US" dirty="0"/>
              <a:t>Please do not repeat names, facts, or outcomes of any hearing you partake in.  </a:t>
            </a:r>
          </a:p>
          <a:p>
            <a:r>
              <a:rPr lang="en-US" dirty="0"/>
              <a:t>This protects the privacy of all participants  </a:t>
            </a:r>
          </a:p>
          <a:p>
            <a:endParaRPr lang="en-US" dirty="0"/>
          </a:p>
        </p:txBody>
      </p:sp>
    </p:spTree>
    <p:extLst>
      <p:ext uri="{BB962C8B-B14F-4D97-AF65-F5344CB8AC3E}">
        <p14:creationId xmlns:p14="http://schemas.microsoft.com/office/powerpoint/2010/main" val="155059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7254-AE34-4852-8A77-678DCE88B9CA}"/>
              </a:ext>
            </a:extLst>
          </p:cNvPr>
          <p:cNvSpPr>
            <a:spLocks noGrp="1"/>
          </p:cNvSpPr>
          <p:nvPr>
            <p:ph type="title"/>
          </p:nvPr>
        </p:nvSpPr>
        <p:spPr>
          <a:xfrm>
            <a:off x="1251678" y="382384"/>
            <a:ext cx="10178322" cy="2591551"/>
          </a:xfrm>
        </p:spPr>
        <p:txBody>
          <a:bodyPr>
            <a:normAutofit/>
          </a:bodyPr>
          <a:lstStyle/>
          <a:p>
            <a:r>
              <a:rPr lang="en-US" sz="3200" dirty="0"/>
              <a:t>Criminal Definitions- Colorado Revised Statutes</a:t>
            </a:r>
          </a:p>
        </p:txBody>
      </p:sp>
      <p:sp>
        <p:nvSpPr>
          <p:cNvPr id="3" name="Content Placeholder 2">
            <a:extLst>
              <a:ext uri="{FF2B5EF4-FFF2-40B4-BE49-F238E27FC236}">
                <a16:creationId xmlns:a16="http://schemas.microsoft.com/office/drawing/2014/main" id="{B98BC223-069B-4E18-9C48-7B4F67D7A430}"/>
              </a:ext>
            </a:extLst>
          </p:cNvPr>
          <p:cNvSpPr>
            <a:spLocks noGrp="1"/>
          </p:cNvSpPr>
          <p:nvPr>
            <p:ph idx="1"/>
          </p:nvPr>
        </p:nvSpPr>
        <p:spPr>
          <a:xfrm>
            <a:off x="1142621" y="830510"/>
            <a:ext cx="10178322" cy="6010712"/>
          </a:xfrm>
        </p:spPr>
        <p:txBody>
          <a:bodyPr>
            <a:normAutofit fontScale="47500" lnSpcReduction="20000"/>
          </a:bodyPr>
          <a:lstStyle/>
          <a:p>
            <a:r>
              <a:rPr lang="en-US" sz="3100" dirty="0">
                <a:hlinkClick r:id="rId2"/>
              </a:rPr>
              <a:t>Criminal Definitions</a:t>
            </a:r>
            <a:endParaRPr lang="en-US" sz="3100" dirty="0"/>
          </a:p>
          <a:p>
            <a:pPr marL="0" indent="0">
              <a:buNone/>
            </a:pPr>
            <a:r>
              <a:rPr lang="en-US" sz="4300" dirty="0">
                <a:solidFill>
                  <a:schemeClr val="tx1"/>
                </a:solidFill>
                <a:latin typeface="+mj-lt"/>
              </a:rPr>
              <a:t>Regis University Policy Definitions: </a:t>
            </a:r>
          </a:p>
          <a:p>
            <a:r>
              <a:rPr lang="en-US" sz="3100" dirty="0"/>
              <a:t>The charges for sexual misconduct hearings come from the Regis Discrimination, Sexual Misconduct, and Retaliation Policy. The Policy is written in a way that is meant to provide clear definitions and should be read as written without inferring additional meaning. Below are possible charges and meanings.</a:t>
            </a:r>
          </a:p>
          <a:p>
            <a:pPr lvl="0"/>
            <a:r>
              <a:rPr lang="en-US" sz="3100" b="1" dirty="0"/>
              <a:t>Coercion</a:t>
            </a:r>
            <a:r>
              <a:rPr lang="en-US" sz="3100" dirty="0"/>
              <a:t>. Coercion occurs when an individual is pressured, psychologically or emotionally manipulated, tricked, threatened, or forced in a nonphysical way, to engage in unwanted sexual activity. Coercion occurs when an individual is caused to believe that sex is owed to another person because of that person’s position of authority or based on the parties’ relationship. Coercion can involve persistent attempts to have sexual contact after an individual has already refused to engage in sexual activity.</a:t>
            </a:r>
          </a:p>
          <a:p>
            <a:pPr lvl="0"/>
            <a:r>
              <a:rPr lang="en-US" sz="3100" b="1" dirty="0"/>
              <a:t>Nonconsensual Sexual Contact.</a:t>
            </a:r>
            <a:r>
              <a:rPr lang="en-US" sz="3100" dirty="0"/>
              <a:t> An intentional act of sexual touching, however slight, with any body part or object by a person upon a person that is without consent and/or by force, or during a period of incapacitation that can be reasonably construed as being for the purposes of sexual arousal, gratification, or abuse.</a:t>
            </a:r>
          </a:p>
          <a:p>
            <a:pPr lvl="0"/>
            <a:r>
              <a:rPr lang="en-US" sz="3100" b="1" dirty="0"/>
              <a:t>Nonconsensual Sexual Penetration.</a:t>
            </a:r>
            <a:r>
              <a:rPr lang="en-US" sz="3100" dirty="0"/>
              <a:t> An act of sexual penetration (anal, oral, or genital), however slight with any body part or object, or, sexual intercourse by a person upon a person that is without consent and/or by force.</a:t>
            </a:r>
          </a:p>
          <a:p>
            <a:pPr lvl="0"/>
            <a:r>
              <a:rPr lang="en-US" sz="3100" b="1" dirty="0"/>
              <a:t>Sexual Harassment.</a:t>
            </a:r>
            <a:r>
              <a:rPr lang="en-US" sz="3100" dirty="0"/>
              <a:t> Conduct on the basis of sex that satisfies one or more of the following:</a:t>
            </a:r>
          </a:p>
          <a:p>
            <a:pPr lvl="1"/>
            <a:r>
              <a:rPr lang="en-US" sz="3100" dirty="0"/>
              <a:t>An employee of Regis conditioning the provision of an aid, benefit, or service of the recipient on an individual’s participation in unwanted sexual conduct;</a:t>
            </a:r>
          </a:p>
          <a:p>
            <a:pPr lvl="1"/>
            <a:r>
              <a:rPr lang="en-US" sz="3100" dirty="0"/>
              <a:t>Unwelcome conduct determined by a reasonable person to be so severe, pervasive, and objectively offensive that it effectively denies a person equal access to the educational program or activity; or</a:t>
            </a:r>
          </a:p>
          <a:p>
            <a:pPr lvl="1"/>
            <a:r>
              <a:rPr lang="en-US" sz="3100" dirty="0"/>
              <a:t>Sexual assault, dating violence, domestic violence, or stalking.</a:t>
            </a:r>
          </a:p>
          <a:p>
            <a:pPr marL="0" indent="0">
              <a:buNone/>
            </a:pPr>
            <a:endParaRPr lang="en-US" sz="2800" dirty="0"/>
          </a:p>
          <a:p>
            <a:endParaRPr lang="en-US" dirty="0"/>
          </a:p>
          <a:p>
            <a:endParaRPr lang="en-US" dirty="0"/>
          </a:p>
        </p:txBody>
      </p:sp>
    </p:spTree>
    <p:extLst>
      <p:ext uri="{BB962C8B-B14F-4D97-AF65-F5344CB8AC3E}">
        <p14:creationId xmlns:p14="http://schemas.microsoft.com/office/powerpoint/2010/main" val="151446842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0 xmlns="e04b84e6-953a-4b28-b74d-87ce8d1524c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79237995B3AE4A9953C9B6513B7B06" ma:contentTypeVersion="5" ma:contentTypeDescription="Create a new document." ma:contentTypeScope="" ma:versionID="b3fe5e3737dbfae2f6ba0c36aa3de649">
  <xsd:schema xmlns:xsd="http://www.w3.org/2001/XMLSchema" xmlns:xs="http://www.w3.org/2001/XMLSchema" xmlns:p="http://schemas.microsoft.com/office/2006/metadata/properties" xmlns:ns2="e04b84e6-953a-4b28-b74d-87ce8d1524c1" targetNamespace="http://schemas.microsoft.com/office/2006/metadata/properties" ma:root="true" ma:fieldsID="5cfd72aa0a9a46fce28632fbba22e8d7" ns2:_="">
    <xsd:import namespace="e04b84e6-953a-4b28-b74d-87ce8d1524c1"/>
    <xsd:element name="properties">
      <xsd:complexType>
        <xsd:sequence>
          <xsd:element name="documentManagement">
            <xsd:complexType>
              <xsd:all>
                <xsd:element ref="ns2:MediaServiceMetadata" minOccurs="0"/>
                <xsd:element ref="ns2:MediaServiceFastMetadata" minOccurs="0"/>
                <xsd:element ref="ns2:Notes0"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4b84e6-953a-4b28-b74d-87ce8d1524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0" ma:index="10" nillable="true" ma:displayName="Notes" ma:internalName="Notes0">
      <xsd:simpleType>
        <xsd:restriction base="dms:Text">
          <xsd:maxLength value="255"/>
        </xsd:restriction>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7DDD89-40C2-4EF2-A328-1033AEF97BCA}">
  <ds:schemaRefs>
    <ds:schemaRef ds:uri="http://schemas.microsoft.com/sharepoint/v3/contenttype/forms"/>
  </ds:schemaRefs>
</ds:datastoreItem>
</file>

<file path=customXml/itemProps2.xml><?xml version="1.0" encoding="utf-8"?>
<ds:datastoreItem xmlns:ds="http://schemas.openxmlformats.org/officeDocument/2006/customXml" ds:itemID="{7964BADB-78EA-42EF-AAB8-E2C19B266901}">
  <ds:schemaRefs>
    <ds:schemaRef ds:uri="http://schemas.microsoft.com/office/infopath/2007/PartnerControls"/>
    <ds:schemaRef ds:uri="http://purl.org/dc/elements/1.1/"/>
    <ds:schemaRef ds:uri="e04b84e6-953a-4b28-b74d-87ce8d1524c1"/>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07180F0-802A-4D70-86E8-B44E995243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4b84e6-953a-4b28-b74d-87ce8d1524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Badge</Template>
  <TotalTime>36480</TotalTime>
  <Words>4922</Words>
  <Application>Microsoft Office PowerPoint</Application>
  <PresentationFormat>Widescreen</PresentationFormat>
  <Paragraphs>350</Paragraphs>
  <Slides>49</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Courier New</vt:lpstr>
      <vt:lpstr>Gill Sans MT</vt:lpstr>
      <vt:lpstr>Impact</vt:lpstr>
      <vt:lpstr>Badge</vt:lpstr>
      <vt:lpstr> Equal Opportunity and Title IX Hearing Panel Training</vt:lpstr>
      <vt:lpstr>Agenda: </vt:lpstr>
      <vt:lpstr>Content Warning</vt:lpstr>
      <vt:lpstr>Introductions</vt:lpstr>
      <vt:lpstr>Housekeeping Tasks</vt:lpstr>
      <vt:lpstr>EO and Title IX Policy Overview</vt:lpstr>
      <vt:lpstr>Policies: Read Closely</vt:lpstr>
      <vt:lpstr>CONFIDENTIALITY</vt:lpstr>
      <vt:lpstr>Criminal Definitions- Colorado Revised Statutes</vt:lpstr>
      <vt:lpstr>Definitions continued</vt:lpstr>
      <vt:lpstr>Discrimination vs. Harassment</vt:lpstr>
      <vt:lpstr>Definitions to know: Regis Policy, Colorado &amp; Federal Law</vt:lpstr>
      <vt:lpstr>consent</vt:lpstr>
      <vt:lpstr>Consent</vt:lpstr>
      <vt:lpstr>Consent</vt:lpstr>
      <vt:lpstr>Consent</vt:lpstr>
      <vt:lpstr>Consent: Examples</vt:lpstr>
      <vt:lpstr>Intoxication/incapacitation</vt:lpstr>
      <vt:lpstr>INTOXICATION/incapacitation</vt:lpstr>
      <vt:lpstr>INTOXICATION/incapacitation</vt:lpstr>
      <vt:lpstr>Intoxication/incapacitation</vt:lpstr>
      <vt:lpstr>Intoxication/incapacitation</vt:lpstr>
      <vt:lpstr>Hearing Procedure</vt:lpstr>
      <vt:lpstr>Implicit Bias</vt:lpstr>
      <vt:lpstr>Hearing Is convened</vt:lpstr>
      <vt:lpstr>Hearing Procedure Overview</vt:lpstr>
      <vt:lpstr>Hearing Procedure: Intro</vt:lpstr>
      <vt:lpstr>Legal Standard of proof</vt:lpstr>
      <vt:lpstr>Hearing Procedure: Evidence</vt:lpstr>
      <vt:lpstr>Hearing Procedure: Witnesses</vt:lpstr>
      <vt:lpstr>Hearing Procedure: Closing</vt:lpstr>
      <vt:lpstr>Reaching a Decision</vt:lpstr>
      <vt:lpstr>Sanctions</vt:lpstr>
      <vt:lpstr>Relevance Training </vt:lpstr>
      <vt:lpstr>Relevance Scenario Training</vt:lpstr>
      <vt:lpstr>PowerPoint Presentation</vt:lpstr>
      <vt:lpstr>PowerPoint Presentation</vt:lpstr>
      <vt:lpstr>Interested Chairpersons, contact me</vt:lpstr>
      <vt:lpstr>Practice Tips</vt:lpstr>
      <vt:lpstr>Practice tips</vt:lpstr>
      <vt:lpstr>Practice Tips: Note Taking</vt:lpstr>
      <vt:lpstr>Practice Tips: Framing the question</vt:lpstr>
      <vt:lpstr>Practice tips: Framing the question</vt:lpstr>
      <vt:lpstr>Deliberation</vt:lpstr>
      <vt:lpstr>Content knowledge</vt:lpstr>
      <vt:lpstr>Neurobiology of Trauma</vt:lpstr>
      <vt:lpstr>Dr. Rebecca Campbell, Neurobiology of Trauma – “Post-It Notes”  </vt:lpstr>
      <vt:lpstr>Credibility Determination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Alberico, Kassandra</cp:lastModifiedBy>
  <cp:revision>194</cp:revision>
  <dcterms:created xsi:type="dcterms:W3CDTF">2016-10-12T15:57:30Z</dcterms:created>
  <dcterms:modified xsi:type="dcterms:W3CDTF">2023-03-14T16:38:54Z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0x0101002479237995B3AE4A9953C9B6513B7B06</vt:lpwstr>
  </property>
</Properties>
</file>